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86" r:id="rId2"/>
    <p:sldId id="379" r:id="rId3"/>
    <p:sldId id="294" r:id="rId4"/>
    <p:sldId id="304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7F1F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87603" autoAdjust="0"/>
  </p:normalViewPr>
  <p:slideViewPr>
    <p:cSldViewPr snapToGrid="0">
      <p:cViewPr varScale="1">
        <p:scale>
          <a:sx n="71" d="100"/>
          <a:sy n="71" d="100"/>
        </p:scale>
        <p:origin x="7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29B6-ADF8-475B-8506-D3E56C13C3E9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A5CAB-17A6-42AC-AB83-2EEB2AE60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18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5CAB-17A6-42AC-AB83-2EEB2AE6051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34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5CAB-17A6-42AC-AB83-2EEB2AE6051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80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5CAB-17A6-42AC-AB83-2EEB2AE605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0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F3FB-31CC-446E-91DF-1A012D35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3BF0AC-11A1-4FA5-8D62-7E71A842E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B0B67E-5F98-4FEF-BD81-560BF232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F2A868-2568-452F-ADF5-FAEF6CFC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8E97D-915D-430B-BA3E-AAE58A00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933688-FCFB-46BE-9677-4F7C5A5CE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E5588B-A0B6-4FA5-A7FB-6451E127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F00CA-6183-4403-B7E3-7432A629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B5D62-A5F6-4E89-B27E-8EAA6695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CFC07-2C8D-4BBB-B61B-5F0E99910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71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15E802C-389C-415E-AF58-6207F148B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29617D-78E6-4216-BCB0-12EB64FE8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C98C4E-679E-4E10-BFD4-C0AB20A9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FEEB03-5332-4EE5-93FB-8FDE184B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54F415-1E37-462F-86F8-A097DB43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CFC07-2C8D-4BBB-B61B-5F0E99910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81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3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4D6B3-46DC-4A47-998F-C0090F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E790B3-FC5C-4247-9EE6-7A433B5E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93212-D48C-4FD3-AD4F-B3DBAA7F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F59745-A7D5-42D0-BE6C-DA69FE2B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1C5EC-BD54-4BDE-91AA-B8BF3552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FC000B-3747-412D-A430-B51B2D52F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13A056-282C-4CB3-9289-EB33C41E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A82C03-922B-45A4-9135-02FF1EE5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1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39255-6F4F-4CFC-A981-7B342D9F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9E2845-B958-4C84-ACB8-1A36575A2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EFBF49-4CA2-4235-9CE9-63B62B2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D1F1A6-6839-4FF3-A897-3F4F2B90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66192-9F50-49AB-941B-00252286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E9DC9-2AB1-4C70-94A5-442AC071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487DB6-4DF7-47EE-9B5F-9B9E61D28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2C9421-2F0E-481D-98CC-1BAD62B4A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302D9E-F50A-40D7-98ED-CB6B4BC40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06CC26-713A-4392-86AE-9A29F8CB4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5BADA7B-CF7B-4607-AEA2-004F1BF9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3962EE-EC5A-4A2D-9FD0-7B974615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29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D4CB5-E4BA-4E14-818D-32B8FF7C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E7EFA9-FD51-4484-ADAF-2DAB91D6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9CBB83-A6C9-4F50-8A3E-145DA8FE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4169E5-197E-41D4-808F-2858E325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CFC07-2C8D-4BBB-B61B-5F0E99910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03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9C29C2-D891-4B24-865C-F5E24749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B8B88C-CD37-4473-B152-C0335584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06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891BA-AF38-4641-A0D7-0EDA7DE9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C19512-447C-444C-9F53-25B97DD4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3D4FE-7330-4D9B-B044-B4B303952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3A158-9D32-4471-ABD6-3DDABEF3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7E39C-8A8A-4B6D-BDFA-6EC4CB97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7D0159-5AD2-41CF-8CDB-0BBF9AAC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CFC07-2C8D-4BBB-B61B-5F0E99910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80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5616E-82E8-43EF-95A8-E3A8407A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BFAB3C-72A9-4C0F-91C0-AF007A0A8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5B1E8D-18AD-4656-8E64-8E0B0020F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3C7FEE-ABD7-4CFF-8EDE-28E42B1F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EBE9DB-E712-4445-9268-6FC12DFB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723674-4217-4E6B-A4BC-41873FC6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CFC07-2C8D-4BBB-B61B-5F0E99910F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1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2C83847-93AE-49F3-A091-785B1FCFC1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" y="136525"/>
            <a:ext cx="1159784" cy="1440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502E961-E996-42A8-8E8F-F10B3C9D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65125"/>
            <a:ext cx="9839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6F8828-B11A-4EE6-AD1F-F49A6AD0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6F8999-C3CF-4AD7-845A-89D183DCF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CDE1-52D5-4B9A-A896-63C9A7435B11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E9234A-4C6F-4DA3-BCC2-08E00F4AF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488CD3-929C-4DFE-BDED-185B2C977F7A}"/>
              </a:ext>
            </a:extLst>
          </p:cNvPr>
          <p:cNvSpPr/>
          <p:nvPr userDrawn="1"/>
        </p:nvSpPr>
        <p:spPr>
          <a:xfrm>
            <a:off x="10937560" y="6356350"/>
            <a:ext cx="416239" cy="30260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A2397C10-116F-8445-A0CD-BACBA043CBB4}" type="slidenum">
              <a:rPr lang="de-DE" sz="160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‹Nr.›</a:t>
            </a:fld>
            <a:endParaRPr lang="de-DE" sz="1600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2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F497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723171" y="2966104"/>
            <a:ext cx="63674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800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MariSynFuel</a:t>
            </a:r>
            <a:endParaRPr lang="en-US" sz="28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en-US" sz="24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Synthetic green methanol as maritime fuel for shipping „Made in Bremerhaven“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30748" y="5950807"/>
            <a:ext cx="66794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de-DE" sz="20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Prof. Dr.-Ing. Gerhard </a:t>
            </a:r>
            <a:r>
              <a:rPr lang="de-DE" sz="2000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Schories</a:t>
            </a:r>
            <a:endParaRPr lang="de-DE" sz="20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de-DE" sz="16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-Head </a:t>
            </a:r>
            <a:r>
              <a:rPr lang="de-DE" sz="1600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6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Institute ttz Bremerhaven -	</a:t>
            </a:r>
            <a:r>
              <a:rPr lang="de-DE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7A8D08-8755-497D-B90F-63CA3254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7" y="4781637"/>
            <a:ext cx="1083874" cy="134575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F793E0D-688A-4288-9DAC-0BFC9092CE14}"/>
              </a:ext>
            </a:extLst>
          </p:cNvPr>
          <p:cNvSpPr/>
          <p:nvPr/>
        </p:nvSpPr>
        <p:spPr>
          <a:xfrm>
            <a:off x="142240" y="152400"/>
            <a:ext cx="205232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platzhalter 10" descr="Ein Bild, das draußen, Natur, Berg, Gras enthält.&#10;&#10;Automatisch generierte Beschreibung">
            <a:extLst>
              <a:ext uri="{FF2B5EF4-FFF2-40B4-BE49-F238E27FC236}">
                <a16:creationId xmlns:a16="http://schemas.microsoft.com/office/drawing/2014/main" id="{E7940424-9532-46B5-A510-89AD0437A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541" y="0"/>
            <a:ext cx="12273082" cy="23991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700123-6D80-43AB-8A78-D2BF81A9E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81" r="9512"/>
          <a:stretch/>
        </p:blipFill>
        <p:spPr>
          <a:xfrm>
            <a:off x="338049" y="2785685"/>
            <a:ext cx="2574236" cy="193049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FE2019B-7872-450D-8D81-A1A2428B6352}"/>
              </a:ext>
            </a:extLst>
          </p:cNvPr>
          <p:cNvSpPr/>
          <p:nvPr/>
        </p:nvSpPr>
        <p:spPr>
          <a:xfrm>
            <a:off x="3789591" y="4950898"/>
            <a:ext cx="676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 </a:t>
            </a:r>
            <a:r>
              <a:rPr lang="de-DE" b="1" dirty="0" err="1"/>
              <a:t>lighthouse</a:t>
            </a:r>
            <a:r>
              <a:rPr lang="de-DE" b="1" dirty="0"/>
              <a:t> </a:t>
            </a:r>
            <a:r>
              <a:rPr lang="de-DE" b="1" dirty="0" err="1"/>
              <a:t>project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maritime </a:t>
            </a:r>
            <a:r>
              <a:rPr lang="de-DE" b="1" dirty="0" err="1"/>
              <a:t>sector</a:t>
            </a:r>
            <a:r>
              <a:rPr lang="de-DE" b="1" dirty="0"/>
              <a:t> in Germany – </a:t>
            </a:r>
            <a:r>
              <a:rPr lang="de-DE" b="1" dirty="0" err="1"/>
              <a:t>strengthening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scientific</a:t>
            </a:r>
            <a:r>
              <a:rPr lang="de-DE" b="1" dirty="0"/>
              <a:t> and </a:t>
            </a:r>
            <a:r>
              <a:rPr lang="de-DE" b="1" dirty="0" err="1"/>
              <a:t>port</a:t>
            </a:r>
            <a:r>
              <a:rPr lang="de-DE" b="1" dirty="0"/>
              <a:t> </a:t>
            </a:r>
            <a:r>
              <a:rPr lang="de-DE" b="1" dirty="0" err="1"/>
              <a:t>location</a:t>
            </a:r>
            <a:r>
              <a:rPr lang="de-DE" b="1" dirty="0"/>
              <a:t> Bremerhaven</a:t>
            </a:r>
            <a:r>
              <a:rPr lang="de-DE" b="1" dirty="0">
                <a:cs typeface="Calibri"/>
              </a:rPr>
              <a:t>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021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EDF51C2-1EFE-4A67-9482-19F31349E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81" r="9512"/>
          <a:stretch/>
        </p:blipFill>
        <p:spPr>
          <a:xfrm>
            <a:off x="29971" y="129501"/>
            <a:ext cx="2574236" cy="19304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D149D7-32B2-4115-9CA1-D4FD2D25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92" y="365125"/>
            <a:ext cx="9251941" cy="1325563"/>
          </a:xfrm>
        </p:spPr>
        <p:txBody>
          <a:bodyPr>
            <a:normAutofit/>
          </a:bodyPr>
          <a:lstStyle/>
          <a:p>
            <a:r>
              <a:rPr lang="de-DE" sz="2400" dirty="0" err="1">
                <a:solidFill>
                  <a:srgbClr val="002060"/>
                </a:solidFill>
                <a:latin typeface="+mn-lt"/>
              </a:rPr>
              <a:t>MariSynFuel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de-DE" sz="2400" dirty="0" err="1">
                <a:solidFill>
                  <a:srgbClr val="002060"/>
                </a:solidFill>
                <a:latin typeface="+mn-lt"/>
              </a:rPr>
              <a:t>Synthetitic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+mn-lt"/>
              </a:rPr>
              <a:t>green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+mn-lt"/>
              </a:rPr>
              <a:t>methanol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+mn-lt"/>
              </a:rPr>
              <a:t>for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+mn-lt"/>
              </a:rPr>
              <a:t>shipping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de-DE" sz="2400" dirty="0">
                <a:solidFill>
                  <a:srgbClr val="002060"/>
                </a:solidFill>
                <a:latin typeface="+mn-lt"/>
              </a:rPr>
            </a:br>
            <a:r>
              <a:rPr lang="de-DE" sz="2400" dirty="0">
                <a:solidFill>
                  <a:srgbClr val="002060"/>
                </a:solidFill>
                <a:latin typeface="+mn-lt"/>
              </a:rPr>
              <a:t>„Made in Bremerhaven“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E7738CE-5AAB-4F00-81FC-486D3FAB9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774" y="5842968"/>
            <a:ext cx="1816653" cy="68812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D9E98C5-A296-4A76-9878-CF03C03F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25" y="5745241"/>
            <a:ext cx="1884929" cy="90806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4D81CE3-59E2-49B4-91CF-6D5D95C99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66" y="4836406"/>
            <a:ext cx="4187032" cy="83115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1FF1234-2037-4521-901A-A0CF6A132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507" y="5098630"/>
            <a:ext cx="1959103" cy="134814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A887F8A-8ED5-4025-A125-10235EE68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647" y="5056588"/>
            <a:ext cx="1550682" cy="1418028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3D03BE-1AAC-4CD8-A5E3-2FC4F788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27" y="4441390"/>
            <a:ext cx="2212990" cy="46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err="1">
                <a:solidFill>
                  <a:srgbClr val="002060"/>
                </a:solidFill>
                <a:latin typeface="+mn-lt"/>
              </a:rPr>
              <a:t>Consortium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4EDE10B-1D5B-4AC1-946C-E06A99E8A919}"/>
              </a:ext>
            </a:extLst>
          </p:cNvPr>
          <p:cNvSpPr txBox="1">
            <a:spLocks/>
          </p:cNvSpPr>
          <p:nvPr/>
        </p:nvSpPr>
        <p:spPr>
          <a:xfrm>
            <a:off x="779444" y="2054547"/>
            <a:ext cx="5430248" cy="20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002060"/>
                </a:solidFill>
                <a:latin typeface="+mn-lt"/>
              </a:rPr>
              <a:t>Core </a:t>
            </a:r>
            <a:r>
              <a:rPr lang="de-DE" b="1" dirty="0" err="1">
                <a:solidFill>
                  <a:srgbClr val="002060"/>
                </a:solidFill>
                <a:latin typeface="+mn-lt"/>
              </a:rPr>
              <a:t>elements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+mn-lt"/>
              </a:rPr>
              <a:t>project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de-DE" dirty="0">
                <a:solidFill>
                  <a:srgbClr val="002060"/>
                </a:solidFill>
                <a:latin typeface="+mn-lt"/>
              </a:rPr>
              <a:t>Development and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implementation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a plant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for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production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green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synthetic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methanol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at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demonstration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scale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de-DE" dirty="0">
                <a:solidFill>
                  <a:srgbClr val="002060"/>
                </a:solidFill>
                <a:latin typeface="+mn-lt"/>
              </a:rPr>
              <a:t>Final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production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capacity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500 kg/d</a:t>
            </a:r>
          </a:p>
          <a:p>
            <a:r>
              <a:rPr lang="de-DE" dirty="0" err="1">
                <a:solidFill>
                  <a:srgbClr val="002060"/>
                </a:solidFill>
                <a:latin typeface="+mn-lt"/>
              </a:rPr>
              <a:t>Direct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application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for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fueling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new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built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research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vessel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Uthörn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AWI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F668B6C-F70E-493D-B66F-B1C9EBC4F798}"/>
              </a:ext>
            </a:extLst>
          </p:cNvPr>
          <p:cNvSpPr/>
          <p:nvPr/>
        </p:nvSpPr>
        <p:spPr>
          <a:xfrm>
            <a:off x="6209692" y="1951995"/>
            <a:ext cx="5535672" cy="229514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EE5043C-521B-4047-80EE-74D9D86C513B}"/>
              </a:ext>
            </a:extLst>
          </p:cNvPr>
          <p:cNvSpPr txBox="1">
            <a:spLocks/>
          </p:cNvSpPr>
          <p:nvPr/>
        </p:nvSpPr>
        <p:spPr>
          <a:xfrm>
            <a:off x="6324600" y="2085475"/>
            <a:ext cx="5420764" cy="204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900" b="1" dirty="0">
                <a:solidFill>
                  <a:srgbClr val="002060"/>
                </a:solidFill>
                <a:latin typeface="+mn-lt"/>
              </a:rPr>
              <a:t>Timeline:</a:t>
            </a:r>
          </a:p>
          <a:p>
            <a:r>
              <a:rPr lang="de-DE" sz="1900" dirty="0">
                <a:solidFill>
                  <a:srgbClr val="002060"/>
                </a:solidFill>
                <a:latin typeface="+mn-lt"/>
              </a:rPr>
              <a:t>01.01.2023 – Start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project</a:t>
            </a:r>
            <a:endParaRPr lang="de-DE" sz="1900" dirty="0">
              <a:solidFill>
                <a:srgbClr val="002060"/>
              </a:solidFill>
              <a:latin typeface="+mn-lt"/>
            </a:endParaRPr>
          </a:p>
          <a:p>
            <a:r>
              <a:rPr lang="de-DE" sz="1900" dirty="0">
                <a:solidFill>
                  <a:srgbClr val="002060"/>
                </a:solidFill>
                <a:latin typeface="+mn-lt"/>
              </a:rPr>
              <a:t>End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2025 -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Production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synthetitic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green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methanol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„Made in Bremerhaven“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for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direct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application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research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vessel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Uthörn</a:t>
            </a:r>
            <a:endParaRPr lang="de-DE" sz="1900" dirty="0">
              <a:solidFill>
                <a:srgbClr val="002060"/>
              </a:solidFill>
              <a:latin typeface="+mn-lt"/>
            </a:endParaRPr>
          </a:p>
          <a:p>
            <a:r>
              <a:rPr lang="de-DE" sz="1900" dirty="0">
                <a:solidFill>
                  <a:srgbClr val="002060"/>
                </a:solidFill>
                <a:latin typeface="+mn-lt"/>
              </a:rPr>
              <a:t>31.12.2026 – End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1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900" dirty="0" err="1">
                <a:solidFill>
                  <a:srgbClr val="002060"/>
                </a:solidFill>
                <a:latin typeface="+mn-lt"/>
              </a:rPr>
              <a:t>project</a:t>
            </a:r>
            <a:endParaRPr lang="de-DE" sz="1900" dirty="0">
              <a:solidFill>
                <a:srgbClr val="002060"/>
              </a:solidFill>
              <a:latin typeface="+mn-lt"/>
            </a:endParaRPr>
          </a:p>
          <a:p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86675E-BA4D-4186-ABE3-7A527A24F6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88" y="4713299"/>
            <a:ext cx="1418574" cy="1761317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5F1F0C0-0AC4-415D-8EEB-6F2B742E8F9E}"/>
              </a:ext>
            </a:extLst>
          </p:cNvPr>
          <p:cNvSpPr/>
          <p:nvPr/>
        </p:nvSpPr>
        <p:spPr>
          <a:xfrm>
            <a:off x="502648" y="1928098"/>
            <a:ext cx="5535672" cy="229514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D98C476-4410-4671-B0D2-141F295C2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39" y="83012"/>
            <a:ext cx="1083874" cy="13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149D7-32B2-4115-9CA1-D4FD2D25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93" y="365125"/>
            <a:ext cx="8686606" cy="1325563"/>
          </a:xfrm>
        </p:spPr>
        <p:txBody>
          <a:bodyPr>
            <a:normAutofit/>
          </a:bodyPr>
          <a:lstStyle/>
          <a:p>
            <a:r>
              <a:rPr lang="de-DE" sz="2400" dirty="0" err="1">
                <a:solidFill>
                  <a:srgbClr val="002060"/>
                </a:solidFill>
              </a:rPr>
              <a:t>MariSynFuel</a:t>
            </a:r>
            <a:r>
              <a:rPr lang="de-DE" sz="2400" dirty="0">
                <a:solidFill>
                  <a:srgbClr val="002060"/>
                </a:solidFill>
              </a:rPr>
              <a:t> – </a:t>
            </a:r>
            <a:r>
              <a:rPr lang="de-DE" sz="2400" dirty="0" err="1">
                <a:solidFill>
                  <a:srgbClr val="002060"/>
                </a:solidFill>
              </a:rPr>
              <a:t>Synthetitic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green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methanol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for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shipping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dirty="0">
                <a:solidFill>
                  <a:srgbClr val="002060"/>
                </a:solidFill>
              </a:rPr>
              <a:t>„Made in Bremerhaven“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458F50-94FA-4EB5-851F-BAE81DC11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81" r="9512"/>
          <a:stretch/>
        </p:blipFill>
        <p:spPr>
          <a:xfrm>
            <a:off x="92957" y="62656"/>
            <a:ext cx="2574236" cy="1930499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66A5CA1-B4C4-4908-A95D-93EFFB76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644"/>
            <a:ext cx="1095756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>
                <a:solidFill>
                  <a:srgbClr val="002060"/>
                </a:solidFill>
                <a:latin typeface="+mn-lt"/>
              </a:rPr>
              <a:t>Targets:</a:t>
            </a:r>
          </a:p>
          <a:p>
            <a:r>
              <a:rPr lang="de-DE" dirty="0" err="1">
                <a:solidFill>
                  <a:srgbClr val="002060"/>
                </a:solidFill>
                <a:latin typeface="+mn-lt"/>
              </a:rPr>
              <a:t>Production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hydrogen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based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synthetic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fuels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in Bremerhaven in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avoiding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CO2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emissions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from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fossil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fuels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de-DE" dirty="0">
                <a:solidFill>
                  <a:srgbClr val="002060"/>
                </a:solidFill>
                <a:latin typeface="+mn-lt"/>
              </a:rPr>
              <a:t>Implementation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a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sustainable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value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chain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in Bremerhaven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involving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local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industry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de-DE" dirty="0" err="1">
                <a:solidFill>
                  <a:srgbClr val="002060"/>
                </a:solidFill>
                <a:latin typeface="+mn-lt"/>
              </a:rPr>
              <a:t>institutes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18390FD-6436-4EEB-8B2F-CD6079F4B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9289"/>
            <a:ext cx="10073983" cy="171626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A44919B-EED4-4A2E-B833-98278BA6B2F8}"/>
              </a:ext>
            </a:extLst>
          </p:cNvPr>
          <p:cNvSpPr txBox="1"/>
          <p:nvPr/>
        </p:nvSpPr>
        <p:spPr>
          <a:xfrm>
            <a:off x="867606" y="5675818"/>
            <a:ext cx="174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Renewable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electricity</a:t>
            </a:r>
            <a:r>
              <a:rPr lang="de-DE" dirty="0">
                <a:solidFill>
                  <a:srgbClr val="002060"/>
                </a:solidFill>
              </a:rPr>
              <a:t>/</a:t>
            </a: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exhaust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gases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ECBB29-9B37-4703-8C03-9A0AB0A026BA}"/>
              </a:ext>
            </a:extLst>
          </p:cNvPr>
          <p:cNvSpPr txBox="1"/>
          <p:nvPr/>
        </p:nvSpPr>
        <p:spPr>
          <a:xfrm>
            <a:off x="9397447" y="5787150"/>
            <a:ext cx="150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Application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99316F-E86B-445D-97FA-9C6B0B8FF7D4}"/>
              </a:ext>
            </a:extLst>
          </p:cNvPr>
          <p:cNvSpPr txBox="1"/>
          <p:nvPr/>
        </p:nvSpPr>
        <p:spPr>
          <a:xfrm>
            <a:off x="3181768" y="5648651"/>
            <a:ext cx="174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green</a:t>
            </a:r>
            <a:r>
              <a:rPr lang="de-DE" dirty="0">
                <a:solidFill>
                  <a:srgbClr val="002060"/>
                </a:solidFill>
              </a:rPr>
              <a:t> H₂ </a:t>
            </a:r>
            <a:r>
              <a:rPr lang="de-DE" dirty="0" err="1">
                <a:solidFill>
                  <a:srgbClr val="002060"/>
                </a:solidFill>
              </a:rPr>
              <a:t>recovered</a:t>
            </a:r>
            <a:r>
              <a:rPr lang="de-DE" dirty="0">
                <a:solidFill>
                  <a:srgbClr val="002060"/>
                </a:solidFill>
              </a:rPr>
              <a:t> CO₂ 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9B9568-8BB2-4FB1-BC52-87E5350FFB43}"/>
              </a:ext>
            </a:extLst>
          </p:cNvPr>
          <p:cNvSpPr txBox="1"/>
          <p:nvPr/>
        </p:nvSpPr>
        <p:spPr>
          <a:xfrm>
            <a:off x="5419310" y="5675819"/>
            <a:ext cx="150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Methanol </a:t>
            </a:r>
            <a:r>
              <a:rPr lang="de-DE" dirty="0" err="1">
                <a:solidFill>
                  <a:srgbClr val="002060"/>
                </a:solidFill>
              </a:rPr>
              <a:t>synthesis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FEC2912-3483-4BC0-B8DB-FC5F3DA987B7}"/>
              </a:ext>
            </a:extLst>
          </p:cNvPr>
          <p:cNvSpPr txBox="1"/>
          <p:nvPr/>
        </p:nvSpPr>
        <p:spPr>
          <a:xfrm>
            <a:off x="7408378" y="5648651"/>
            <a:ext cx="150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Storage &amp; </a:t>
            </a:r>
            <a:r>
              <a:rPr lang="de-DE" dirty="0" err="1">
                <a:solidFill>
                  <a:srgbClr val="002060"/>
                </a:solidFill>
              </a:rPr>
              <a:t>bunkering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D345ABC-E73B-4EC1-A76E-2F10CF394E6B}"/>
              </a:ext>
            </a:extLst>
          </p:cNvPr>
          <p:cNvSpPr/>
          <p:nvPr/>
        </p:nvSpPr>
        <p:spPr>
          <a:xfrm>
            <a:off x="2823958" y="5921296"/>
            <a:ext cx="357809" cy="15537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85A6D2E7-E369-4579-98C6-F74BA2E13979}"/>
              </a:ext>
            </a:extLst>
          </p:cNvPr>
          <p:cNvSpPr/>
          <p:nvPr/>
        </p:nvSpPr>
        <p:spPr>
          <a:xfrm>
            <a:off x="6996181" y="5921296"/>
            <a:ext cx="357809" cy="15537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3B9B3B66-9EBA-4D4E-8024-1E1DC528EDDF}"/>
              </a:ext>
            </a:extLst>
          </p:cNvPr>
          <p:cNvSpPr/>
          <p:nvPr/>
        </p:nvSpPr>
        <p:spPr>
          <a:xfrm>
            <a:off x="5034307" y="5921296"/>
            <a:ext cx="357809" cy="15537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35997F10-EFFE-4B72-AF5A-1AC0E2E47464}"/>
              </a:ext>
            </a:extLst>
          </p:cNvPr>
          <p:cNvSpPr/>
          <p:nvPr/>
        </p:nvSpPr>
        <p:spPr>
          <a:xfrm>
            <a:off x="8958054" y="5921296"/>
            <a:ext cx="357809" cy="15537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30D38B8-A30D-4918-9FDE-D80DE2BC69D1}"/>
              </a:ext>
            </a:extLst>
          </p:cNvPr>
          <p:cNvSpPr txBox="1"/>
          <p:nvPr/>
        </p:nvSpPr>
        <p:spPr>
          <a:xfrm>
            <a:off x="9273209" y="5167070"/>
            <a:ext cx="1749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/>
              <a:t>Quelle: </a:t>
            </a:r>
            <a:r>
              <a:rPr lang="de-DE" sz="1050" i="1" dirty="0" err="1"/>
              <a:t>Diersch</a:t>
            </a:r>
            <a:r>
              <a:rPr lang="de-DE" sz="1050" i="1" dirty="0"/>
              <a:t> &amp; Schröder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EEBF8D-2D05-44C5-A574-B4A0CC2677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525"/>
          <a:stretch/>
        </p:blipFill>
        <p:spPr>
          <a:xfrm>
            <a:off x="904083" y="3818890"/>
            <a:ext cx="1657280" cy="1595153"/>
          </a:xfrm>
          <a:prstGeom prst="rtTriangle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D1743C8-01D4-4A7D-8AD8-722A51FE7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39" y="83012"/>
            <a:ext cx="1083874" cy="13457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7C18C46-FAA3-48EA-B2F6-294AF48CBCCB}"/>
              </a:ext>
            </a:extLst>
          </p:cNvPr>
          <p:cNvSpPr/>
          <p:nvPr/>
        </p:nvSpPr>
        <p:spPr>
          <a:xfrm>
            <a:off x="2371309" y="1481979"/>
            <a:ext cx="8569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Leuchtturmprojekt für den maritimen Sektor in Deutschland - </a:t>
            </a:r>
            <a:r>
              <a:rPr lang="de-DE" b="1" dirty="0">
                <a:cs typeface="Calibri"/>
              </a:rPr>
              <a:t>Stärkung des Wissenschafts- und Hafenstandorts Bremerhaven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17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EDF51C2-1EFE-4A67-9482-19F31349E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81" r="9512"/>
          <a:stretch/>
        </p:blipFill>
        <p:spPr>
          <a:xfrm>
            <a:off x="92957" y="62656"/>
            <a:ext cx="2574236" cy="19304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D149D7-32B2-4115-9CA1-D4FD2D25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92" y="365125"/>
            <a:ext cx="9251941" cy="1325563"/>
          </a:xfrm>
        </p:spPr>
        <p:txBody>
          <a:bodyPr>
            <a:normAutofit/>
          </a:bodyPr>
          <a:lstStyle/>
          <a:p>
            <a:r>
              <a:rPr lang="de-DE" sz="2400" dirty="0" err="1">
                <a:solidFill>
                  <a:srgbClr val="002060"/>
                </a:solidFill>
              </a:rPr>
              <a:t>MariSynFuel</a:t>
            </a:r>
            <a:r>
              <a:rPr lang="de-DE" sz="2400" dirty="0">
                <a:solidFill>
                  <a:srgbClr val="002060"/>
                </a:solidFill>
              </a:rPr>
              <a:t> – </a:t>
            </a:r>
            <a:r>
              <a:rPr lang="de-DE" sz="2400" dirty="0" err="1">
                <a:solidFill>
                  <a:srgbClr val="002060"/>
                </a:solidFill>
              </a:rPr>
              <a:t>Synthetitic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green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methanol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for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shipping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br>
              <a:rPr lang="de-DE" sz="2400" dirty="0">
                <a:solidFill>
                  <a:srgbClr val="002060"/>
                </a:solidFill>
              </a:rPr>
            </a:br>
            <a:r>
              <a:rPr lang="de-DE" sz="2400" dirty="0">
                <a:solidFill>
                  <a:srgbClr val="002060"/>
                </a:solidFill>
              </a:rPr>
              <a:t>„Made in Bremerhaven“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3D03BE-1AAC-4CD8-A5E3-2FC4F788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96" y="2296517"/>
            <a:ext cx="2212990" cy="46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rgbClr val="002060"/>
                </a:solidFill>
                <a:latin typeface="+mn-lt"/>
              </a:rPr>
              <a:t>Project Funding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4F0CC41-959F-4EB3-9365-DD732D8EBB17}"/>
              </a:ext>
            </a:extLst>
          </p:cNvPr>
          <p:cNvSpPr/>
          <p:nvPr/>
        </p:nvSpPr>
        <p:spPr>
          <a:xfrm>
            <a:off x="151016" y="2796679"/>
            <a:ext cx="11483704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»</a:t>
            </a: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DE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porject</a:t>
            </a: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MariSynFuel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6.586.425 Euro in total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Federal Ministry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and Transport. The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regenerative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 GmbH and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agencies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VDI/VDE Innovation + Technik GmbH and Fachagentur Nachwachsende Rohstoffe e. V..«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3131A6F-EE23-4690-989D-D55FD45D82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6" y="4249783"/>
            <a:ext cx="8346187" cy="224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5830B3-B77D-43F9-AB27-53A237893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39" y="83012"/>
            <a:ext cx="1083874" cy="13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0CF39-973C-4168-B8CC-E1E84C2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345E659-A6F5-49C9-AC9A-CB53FE5CE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BC5EBD9-4380-4308-AAED-154CF23D0505}"/>
              </a:ext>
            </a:extLst>
          </p:cNvPr>
          <p:cNvSpPr/>
          <p:nvPr/>
        </p:nvSpPr>
        <p:spPr>
          <a:xfrm>
            <a:off x="165100" y="579187"/>
            <a:ext cx="5930900" cy="241438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itillium" panose="0000050000000000000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E1F60D-3BC9-4E9C-892A-C1D55C63CEDC}"/>
              </a:ext>
            </a:extLst>
          </p:cNvPr>
          <p:cNvSpPr txBox="1"/>
          <p:nvPr/>
        </p:nvSpPr>
        <p:spPr>
          <a:xfrm>
            <a:off x="3503594" y="866494"/>
            <a:ext cx="2808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ttz Bremerhaven</a:t>
            </a:r>
          </a:p>
          <a:p>
            <a:r>
              <a:rPr lang="de-DE" dirty="0">
                <a:solidFill>
                  <a:schemeClr val="bg1"/>
                </a:solidFill>
              </a:rPr>
              <a:t>Am </a:t>
            </a:r>
            <a:r>
              <a:rPr lang="de-DE" dirty="0" err="1">
                <a:solidFill>
                  <a:schemeClr val="bg1"/>
                </a:solidFill>
              </a:rPr>
              <a:t>Lunedeich</a:t>
            </a:r>
            <a:r>
              <a:rPr lang="de-DE" dirty="0">
                <a:solidFill>
                  <a:schemeClr val="bg1"/>
                </a:solidFill>
              </a:rPr>
              <a:t> 12</a:t>
            </a:r>
          </a:p>
          <a:p>
            <a:r>
              <a:rPr lang="de-DE" dirty="0">
                <a:solidFill>
                  <a:schemeClr val="bg1"/>
                </a:solidFill>
              </a:rPr>
              <a:t>27572 Bremerhaven</a:t>
            </a:r>
          </a:p>
          <a:p>
            <a:r>
              <a:rPr lang="de-DE" dirty="0">
                <a:solidFill>
                  <a:schemeClr val="bg1"/>
                </a:solidFill>
              </a:rPr>
              <a:t>Germany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info@ttz-bremerhaven.de</a:t>
            </a:r>
          </a:p>
          <a:p>
            <a:r>
              <a:rPr lang="de-DE" dirty="0">
                <a:solidFill>
                  <a:schemeClr val="bg1"/>
                </a:solidFill>
              </a:rPr>
              <a:t>www.ttz-bremerhaven.de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C327DD-B26B-4824-A74C-C8A0F440F11A}"/>
              </a:ext>
            </a:extLst>
          </p:cNvPr>
          <p:cNvSpPr txBox="1"/>
          <p:nvPr/>
        </p:nvSpPr>
        <p:spPr>
          <a:xfrm>
            <a:off x="166242" y="866494"/>
            <a:ext cx="333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Prof. Dr.-Ing. Gerhard Schories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Phone: +49 471 80930 -102</a:t>
            </a:r>
          </a:p>
          <a:p>
            <a:r>
              <a:rPr lang="de-DE" dirty="0">
                <a:solidFill>
                  <a:schemeClr val="bg1"/>
                </a:solidFill>
              </a:rPr>
              <a:t>geschories@ttz-bremerhaven.de</a:t>
            </a:r>
          </a:p>
        </p:txBody>
      </p:sp>
    </p:spTree>
    <p:extLst>
      <p:ext uri="{BB962C8B-B14F-4D97-AF65-F5344CB8AC3E}">
        <p14:creationId xmlns:p14="http://schemas.microsoft.com/office/powerpoint/2010/main" val="253401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Breitbild</PresentationFormat>
  <Paragraphs>45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Titillium</vt:lpstr>
      <vt:lpstr>Office</vt:lpstr>
      <vt:lpstr>PowerPoint-Präsentation</vt:lpstr>
      <vt:lpstr>MariSynFuel – Synthetitic green methanol for shipping  „Made in Bremerhaven“</vt:lpstr>
      <vt:lpstr>MariSynFuel – Synthetitic green methanol for shipping  „Made in Bremerhaven“</vt:lpstr>
      <vt:lpstr>MariSynFuel – Synthetitic green methanol for shipping  „Made in Bremerhaven“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Stukenborg, Florian</dc:creator>
  <cp:lastModifiedBy>Schories, Gerhard</cp:lastModifiedBy>
  <cp:revision>144</cp:revision>
  <dcterms:created xsi:type="dcterms:W3CDTF">2023-01-17T10:41:48Z</dcterms:created>
  <dcterms:modified xsi:type="dcterms:W3CDTF">2023-08-18T06:38:29Z</dcterms:modified>
</cp:coreProperties>
</file>