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386" r:id="rId3"/>
    <p:sldId id="387" r:id="rId4"/>
    <p:sldId id="388" r:id="rId5"/>
    <p:sldId id="389" r:id="rId6"/>
    <p:sldId id="390" r:id="rId7"/>
    <p:sldId id="391" r:id="rId8"/>
    <p:sldId id="392" r:id="rId9"/>
    <p:sldId id="393" r:id="rId10"/>
    <p:sldId id="394" r:id="rId11"/>
    <p:sldId id="395" r:id="rId12"/>
    <p:sldId id="396" r:id="rId13"/>
    <p:sldId id="397" r:id="rId14"/>
    <p:sldId id="398" r:id="rId15"/>
    <p:sldId id="399" r:id="rId16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en, Elena" initials="EE" lastIdx="4" clrIdx="0"/>
  <p:cmAuthor id="1" name="Krupp, Thilo (Wissenschaft und Haefen)" initials="KT(uH" lastIdx="10" clrIdx="1">
    <p:extLst/>
  </p:cmAuthor>
  <p:cmAuthor id="2" name="Köhler, Janna (Wissenschaft und Haefen)" initials="KJ(uH" lastIdx="3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00000"/>
    <a:srgbClr val="00B050"/>
    <a:srgbClr val="003863"/>
    <a:srgbClr val="FFFFFF"/>
    <a:srgbClr val="919191"/>
    <a:srgbClr val="C0C0C0"/>
    <a:srgbClr val="EAEAEA"/>
    <a:srgbClr val="8AA8A5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7" autoAdjust="0"/>
    <p:restoredTop sz="95332" autoAdjust="0"/>
  </p:normalViewPr>
  <p:slideViewPr>
    <p:cSldViewPr>
      <p:cViewPr>
        <p:scale>
          <a:sx n="110" d="100"/>
          <a:sy n="110" d="100"/>
        </p:scale>
        <p:origin x="-1644" y="-109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28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2F742-B73E-423F-B7FA-A8C6366F7BEA}" type="datetimeFigureOut">
              <a:rPr lang="de-DE" smtClean="0"/>
              <a:t>14.08.2023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4FFC9-B583-422A-A42A-2F34D44386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2312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FFC9-B583-422A-A42A-2F34D44386D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688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FFC9-B583-422A-A42A-2F34D44386D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0241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FFC9-B583-422A-A42A-2F34D44386D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284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FFC9-B583-422A-A42A-2F34D44386D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5199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FFC9-B583-422A-A42A-2F34D44386D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461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FFC9-B583-422A-A42A-2F34D44386D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6327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FFC9-B583-422A-A42A-2F34D44386D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8257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FFC9-B583-422A-A42A-2F34D44386D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926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FFC9-B583-422A-A42A-2F34D44386D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832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FFC9-B583-422A-A42A-2F34D44386D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461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FFC9-B583-422A-A42A-2F34D44386D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1488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FFC9-B583-422A-A42A-2F34D44386D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908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FFC9-B583-422A-A42A-2F34D44386D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0765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FFC9-B583-422A-A42A-2F34D44386D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461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4FFC9-B583-422A-A42A-2F34D44386D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1480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008" y="218472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72008" y="1059582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F18D-0780-4B3D-AD8F-5A434DCCE784}" type="datetimeFigureOut">
              <a:rPr lang="de-DE" smtClean="0"/>
              <a:t>14.08.2023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A01-79A9-48C0-A227-830BCB1D804E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platzhalter 2"/>
          <p:cNvSpPr>
            <a:spLocks noGrp="1"/>
          </p:cNvSpPr>
          <p:nvPr>
            <p:ph type="body" idx="13"/>
          </p:nvPr>
        </p:nvSpPr>
        <p:spPr>
          <a:xfrm>
            <a:off x="472008" y="3363838"/>
            <a:ext cx="7772400" cy="1125140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7915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F18D-0780-4B3D-AD8F-5A434DCCE784}" type="datetimeFigureOut">
              <a:rPr lang="de-DE" smtClean="0"/>
              <a:t>14.08.2023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A01-79A9-48C0-A227-830BCB1D80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3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F18D-0780-4B3D-AD8F-5A434DCCE784}" type="datetimeFigureOut">
              <a:rPr lang="de-DE" smtClean="0"/>
              <a:t>14.08.2023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A01-79A9-48C0-A227-830BCB1D80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75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F18D-0780-4B3D-AD8F-5A434DCCE784}" type="datetimeFigureOut">
              <a:rPr lang="de-DE" smtClean="0"/>
              <a:t>14.08.2023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A01-79A9-48C0-A227-830BCB1D80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393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tionale Inhalts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8316416" y="4876006"/>
            <a:ext cx="360040" cy="267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7243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008" y="2184723"/>
            <a:ext cx="7772400" cy="1021556"/>
          </a:xfrm>
        </p:spPr>
        <p:txBody>
          <a:bodyPr anchor="t">
            <a:normAutofit/>
          </a:bodyPr>
          <a:lstStyle>
            <a:lvl1pPr algn="l">
              <a:defRPr sz="30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72008" y="1059582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F18D-0780-4B3D-AD8F-5A434DCCE784}" type="datetimeFigureOut">
              <a:rPr lang="de-DE" smtClean="0"/>
              <a:t>14.08.2023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A01-79A9-48C0-A227-830BCB1D804E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platzhalter 2"/>
          <p:cNvSpPr>
            <a:spLocks noGrp="1"/>
          </p:cNvSpPr>
          <p:nvPr>
            <p:ph type="body" idx="13"/>
          </p:nvPr>
        </p:nvSpPr>
        <p:spPr>
          <a:xfrm>
            <a:off x="472008" y="3363838"/>
            <a:ext cx="7772400" cy="1125140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801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F18D-0780-4B3D-AD8F-5A434DCCE784}" type="datetimeFigureOut">
              <a:rPr lang="de-DE" smtClean="0"/>
              <a:t>14.08.2023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A01-79A9-48C0-A227-830BCB1D80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920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F18D-0780-4B3D-AD8F-5A434DCCE784}" type="datetimeFigureOut">
              <a:rPr lang="de-DE" smtClean="0"/>
              <a:t>14.08.2023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A01-79A9-48C0-A227-830BCB1D80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1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1510"/>
            <a:ext cx="2530624" cy="1224135"/>
          </a:xfrm>
        </p:spPr>
        <p:txBody>
          <a:bodyPr anchor="t">
            <a:normAutofit/>
          </a:bodyPr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898402"/>
            <a:ext cx="2530624" cy="254555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75856" y="411510"/>
            <a:ext cx="5410944" cy="40324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7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F18D-0780-4B3D-AD8F-5A434DCCE784}" type="datetimeFigureOut">
              <a:rPr lang="de-DE" smtClean="0"/>
              <a:t>14.08.2023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A01-79A9-48C0-A227-830BCB1D80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54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F18D-0780-4B3D-AD8F-5A434DCCE784}" type="datetimeFigureOut">
              <a:rPr lang="de-DE" smtClean="0"/>
              <a:t>14.08.2023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A01-79A9-48C0-A227-830BCB1D80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1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10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F18D-0780-4B3D-AD8F-5A434DCCE784}" type="datetimeFigureOut">
              <a:rPr lang="de-DE" smtClean="0"/>
              <a:t>14.08.2023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A01-79A9-48C0-A227-830BCB1D80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feld 7"/>
          <p:cNvSpPr txBox="1"/>
          <p:nvPr userDrawn="1"/>
        </p:nvSpPr>
        <p:spPr>
          <a:xfrm>
            <a:off x="287525" y="4839983"/>
            <a:ext cx="900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smtClean="0">
                <a:solidFill>
                  <a:srgbClr val="C0C0C0"/>
                </a:solidFill>
              </a:rPr>
              <a:t>© </a:t>
            </a:r>
            <a:r>
              <a:rPr lang="de-DE" sz="600" dirty="0" err="1" smtClean="0">
                <a:solidFill>
                  <a:srgbClr val="C0C0C0"/>
                </a:solidFill>
              </a:rPr>
              <a:t>bremenports</a:t>
            </a:r>
            <a:endParaRPr lang="de-DE" sz="6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4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AF18D-0780-4B3D-AD8F-5A434DCCE784}" type="datetimeFigureOut">
              <a:rPr lang="de-DE" smtClean="0"/>
              <a:t>14.08.2023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94A01-79A9-48C0-A227-830BCB1D80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89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49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onsera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Monsera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Monsera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sera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Monsera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Monsera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2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1" r="7917"/>
          <a:stretch/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0" y="3507854"/>
            <a:ext cx="4499992" cy="648072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pic>
        <p:nvPicPr>
          <p:cNvPr id="18" name="Picture 3" descr="B:\Marketing\Fotos-PR-Marketing\03_Logos\bremenports\Logo\CI_eps\bp_weis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9977"/>
            <a:ext cx="1343805" cy="339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3961730"/>
            <a:ext cx="4499992" cy="648072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39552" y="3507854"/>
            <a:ext cx="7091198" cy="1683171"/>
          </a:xfrm>
        </p:spPr>
        <p:txBody>
          <a:bodyPr>
            <a:noAutofit/>
          </a:bodyPr>
          <a:lstStyle/>
          <a:p>
            <a:r>
              <a:rPr lang="de-DE" sz="3200" dirty="0" err="1" smtClean="0">
                <a:solidFill>
                  <a:schemeClr val="bg1"/>
                </a:solidFill>
              </a:rPr>
              <a:t>Bremerhaven‘s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br>
              <a:rPr lang="de-DE" sz="3200" dirty="0" smtClean="0">
                <a:solidFill>
                  <a:schemeClr val="bg1"/>
                </a:solidFill>
              </a:rPr>
            </a:br>
            <a:r>
              <a:rPr lang="de-DE" sz="3200" dirty="0" err="1" smtClean="0">
                <a:solidFill>
                  <a:schemeClr val="bg1"/>
                </a:solidFill>
              </a:rPr>
              <a:t>Energy</a:t>
            </a:r>
            <a:r>
              <a:rPr lang="de-DE" sz="3200" dirty="0" smtClean="0">
                <a:solidFill>
                  <a:schemeClr val="bg1"/>
                </a:solidFill>
              </a:rPr>
              <a:t> Port</a:t>
            </a:r>
            <a:endParaRPr lang="de-D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4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arp dir="in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Ellipse 31"/>
          <p:cNvSpPr/>
          <p:nvPr/>
        </p:nvSpPr>
        <p:spPr>
          <a:xfrm>
            <a:off x="294878" y="510069"/>
            <a:ext cx="8597602" cy="4088301"/>
          </a:xfrm>
          <a:prstGeom prst="rect">
            <a:avLst/>
          </a:prstGeom>
          <a:solidFill>
            <a:srgbClr val="C0C0C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87" name="Rechteck 86"/>
          <p:cNvSpPr/>
          <p:nvPr/>
        </p:nvSpPr>
        <p:spPr>
          <a:xfrm>
            <a:off x="465927" y="566850"/>
            <a:ext cx="7066980" cy="80021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GB" sz="1200" b="1" dirty="0" smtClean="0"/>
              <a:t>Capability study for the southern fishery-port in Bremerhaven</a:t>
            </a:r>
            <a:r>
              <a:rPr lang="en-GB" sz="1200" dirty="0" smtClean="0"/>
              <a:t/>
            </a:r>
            <a:br>
              <a:rPr lang="en-GB" sz="1200" dirty="0" smtClean="0"/>
            </a:br>
            <a:r>
              <a:rPr lang="en-GB" sz="1200" dirty="0" smtClean="0"/>
              <a:t>Potential for attracting new businesses owing to the transition to green energy and the promotion of renewable energies</a:t>
            </a:r>
          </a:p>
          <a:p>
            <a:endParaRPr lang="en-GB" sz="1000" dirty="0"/>
          </a:p>
        </p:txBody>
      </p:sp>
      <p:pic>
        <p:nvPicPr>
          <p:cNvPr id="90" name="Grafik 8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861" y="-47950"/>
            <a:ext cx="1539580" cy="153958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187625" y="1275606"/>
            <a:ext cx="6336704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GB" sz="1000" b="1" dirty="0" smtClean="0"/>
              <a:t>Eco-friendly generation, storage and distribution of energy: </a:t>
            </a:r>
            <a:r>
              <a:rPr lang="en-GB" sz="1000" dirty="0" smtClean="0"/>
              <a:t>production, manufacturing, transhipment and storage of components for offshore wind farms, research &amp; development in the field of H</a:t>
            </a:r>
            <a:r>
              <a:rPr lang="en-GB" sz="600" dirty="0" smtClean="0"/>
              <a:t>2</a:t>
            </a:r>
            <a:r>
              <a:rPr lang="en-GB" sz="1000" dirty="0" smtClean="0"/>
              <a:t> production</a:t>
            </a:r>
            <a:endParaRPr lang="en-GB" sz="1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80" y="1275606"/>
            <a:ext cx="576187" cy="56718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80" y="1914913"/>
            <a:ext cx="576187" cy="56718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73" y="2554220"/>
            <a:ext cx="576000" cy="567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973" y="3193343"/>
            <a:ext cx="576000" cy="565201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1187625" y="1923678"/>
            <a:ext cx="34563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1000" b="1" dirty="0" smtClean="0"/>
              <a:t>Sustainable mobility: </a:t>
            </a:r>
            <a:r>
              <a:rPr lang="en-GB" sz="1000" dirty="0" smtClean="0"/>
              <a:t>lithium and battery production, manufacturing</a:t>
            </a:r>
            <a:r>
              <a:rPr lang="en-GB" sz="1000" dirty="0"/>
              <a:t> </a:t>
            </a:r>
            <a:r>
              <a:rPr lang="en-GB" sz="1000" dirty="0" smtClean="0"/>
              <a:t>of utility vehicles with climate-neutral drive systems, fuel cell production</a:t>
            </a:r>
            <a:endParaRPr lang="en-GB" sz="1000" dirty="0"/>
          </a:p>
        </p:txBody>
      </p:sp>
      <p:sp>
        <p:nvSpPr>
          <p:cNvPr id="14" name="Rechteck 13"/>
          <p:cNvSpPr/>
          <p:nvPr/>
        </p:nvSpPr>
        <p:spPr>
          <a:xfrm>
            <a:off x="1187624" y="2571750"/>
            <a:ext cx="38838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1000" b="1" dirty="0" smtClean="0"/>
              <a:t>Circular economy: </a:t>
            </a:r>
            <a:r>
              <a:rPr lang="en-GB" sz="1000" dirty="0" smtClean="0"/>
              <a:t>recycling of different substances and materials, e. g. batteries (lithium, cobalt, nickel etc.), metals, wind turbines as well as small and medium-sized ships</a:t>
            </a:r>
            <a:endParaRPr lang="en-GB" sz="1000" dirty="0"/>
          </a:p>
        </p:txBody>
      </p:sp>
      <p:sp>
        <p:nvSpPr>
          <p:cNvPr id="15" name="Rechteck 14"/>
          <p:cNvSpPr/>
          <p:nvPr/>
        </p:nvSpPr>
        <p:spPr>
          <a:xfrm>
            <a:off x="1187624" y="3254360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 smtClean="0"/>
              <a:t>Energy import:</a:t>
            </a:r>
            <a:r>
              <a:rPr lang="en-GB" sz="1000" dirty="0" smtClean="0"/>
              <a:t> </a:t>
            </a:r>
            <a:r>
              <a:rPr lang="en-US" sz="1000" dirty="0" smtClean="0"/>
              <a:t>transshipment</a:t>
            </a:r>
            <a:r>
              <a:rPr lang="en-US" sz="1000" dirty="0"/>
              <a:t>, storage and on-site processing of hydrogen and derivatives for local and national use</a:t>
            </a:r>
            <a:endParaRPr lang="en-GB" sz="10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3806749"/>
            <a:ext cx="576000" cy="56520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67452"/>
            <a:ext cx="2808312" cy="1944426"/>
          </a:xfrm>
          <a:prstGeom prst="rect">
            <a:avLst/>
          </a:prstGeom>
          <a:ln cmpd="tri">
            <a:solidFill>
              <a:schemeClr val="bg1">
                <a:lumMod val="50000"/>
              </a:schemeClr>
            </a:solidFill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Rechteck 19"/>
          <p:cNvSpPr/>
          <p:nvPr/>
        </p:nvSpPr>
        <p:spPr>
          <a:xfrm>
            <a:off x="1196203" y="3873516"/>
            <a:ext cx="6336704" cy="2462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GB" sz="1000" dirty="0" err="1" smtClean="0"/>
              <a:t>Perspectively</a:t>
            </a:r>
            <a:r>
              <a:rPr lang="en-GB" sz="1000" dirty="0" smtClean="0"/>
              <a:t>: </a:t>
            </a:r>
            <a:r>
              <a:rPr lang="en-GB" sz="1000" b="1" dirty="0" smtClean="0"/>
              <a:t>transhipment and storage of CO</a:t>
            </a:r>
            <a:r>
              <a:rPr lang="en-GB" sz="1000" b="1" baseline="-25000" dirty="0" smtClean="0"/>
              <a:t>2</a:t>
            </a:r>
            <a:r>
              <a:rPr lang="en-GB" sz="1000" b="1" dirty="0" smtClean="0"/>
              <a:t> </a:t>
            </a:r>
            <a:r>
              <a:rPr lang="en-GB" sz="1000" dirty="0" smtClean="0"/>
              <a:t>for </a:t>
            </a:r>
            <a:r>
              <a:rPr lang="en-GB" sz="1000" b="1" dirty="0" smtClean="0"/>
              <a:t>export</a:t>
            </a:r>
            <a:r>
              <a:rPr lang="en-GB" sz="1000" dirty="0" smtClean="0"/>
              <a:t> and methanol production</a:t>
            </a:r>
            <a:endParaRPr lang="en-GB" sz="1000" b="1" dirty="0"/>
          </a:p>
        </p:txBody>
      </p:sp>
      <p:sp>
        <p:nvSpPr>
          <p:cNvPr id="4" name="Rechteck 3"/>
          <p:cNvSpPr/>
          <p:nvPr/>
        </p:nvSpPr>
        <p:spPr>
          <a:xfrm>
            <a:off x="539552" y="3833831"/>
            <a:ext cx="567421" cy="461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accent1"/>
                </a:solidFill>
              </a:rPr>
              <a:t>CO</a:t>
            </a:r>
            <a:r>
              <a:rPr lang="en-GB" sz="1400" b="1" baseline="-25000" dirty="0" smtClean="0">
                <a:solidFill>
                  <a:schemeClr val="accent1"/>
                </a:solidFill>
              </a:rPr>
              <a:t>2</a:t>
            </a:r>
            <a:endParaRPr lang="en-GB" sz="1400" dirty="0">
              <a:solidFill>
                <a:schemeClr val="accent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87525" y="4839983"/>
            <a:ext cx="900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rgbClr val="C0C0C0"/>
                </a:solidFill>
              </a:rPr>
              <a:t>© bremenports</a:t>
            </a:r>
            <a:endParaRPr lang="en-GB" sz="6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4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14:warp dir="i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Ellipse 31"/>
          <p:cNvSpPr/>
          <p:nvPr/>
        </p:nvSpPr>
        <p:spPr>
          <a:xfrm>
            <a:off x="251521" y="483518"/>
            <a:ext cx="8714584" cy="4320480"/>
          </a:xfrm>
          <a:prstGeom prst="rect">
            <a:avLst/>
          </a:prstGeom>
          <a:solidFill>
            <a:srgbClr val="C0C0C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/>
              <a:t> </a:t>
            </a:r>
            <a:endParaRPr lang="en-GB" sz="1600" dirty="0"/>
          </a:p>
        </p:txBody>
      </p:sp>
      <p:sp>
        <p:nvSpPr>
          <p:cNvPr id="87" name="Rechteck 86"/>
          <p:cNvSpPr/>
          <p:nvPr/>
        </p:nvSpPr>
        <p:spPr>
          <a:xfrm>
            <a:off x="465927" y="581466"/>
            <a:ext cx="6410329" cy="61555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GB" sz="1200" b="1" dirty="0" smtClean="0"/>
              <a:t>Capability study for the southern fishery-port</a:t>
            </a:r>
            <a:r>
              <a:rPr lang="en-GB" sz="1200" dirty="0" smtClean="0"/>
              <a:t/>
            </a:r>
            <a:br>
              <a:rPr lang="en-GB" sz="1200" dirty="0" smtClean="0"/>
            </a:br>
            <a:r>
              <a:rPr lang="en-GB" sz="1200" dirty="0" smtClean="0"/>
              <a:t>Proposed future development scenarios for the Fishery-port area</a:t>
            </a:r>
          </a:p>
          <a:p>
            <a:endParaRPr lang="en-GB" sz="1000" dirty="0"/>
          </a:p>
        </p:txBody>
      </p:sp>
      <p:sp>
        <p:nvSpPr>
          <p:cNvPr id="19" name="Textfeld 18"/>
          <p:cNvSpPr txBox="1"/>
          <p:nvPr/>
        </p:nvSpPr>
        <p:spPr>
          <a:xfrm>
            <a:off x="287525" y="4839983"/>
            <a:ext cx="900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rgbClr val="C0C0C0"/>
                </a:solidFill>
              </a:rPr>
              <a:t>© bremenports</a:t>
            </a:r>
            <a:endParaRPr lang="en-GB" sz="600" dirty="0">
              <a:solidFill>
                <a:srgbClr val="C0C0C0"/>
              </a:solidFill>
            </a:endParaRPr>
          </a:p>
        </p:txBody>
      </p:sp>
      <p:pic>
        <p:nvPicPr>
          <p:cNvPr id="90" name="Grafik 8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861" y="-47950"/>
            <a:ext cx="1539580" cy="153958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732705" y="2643758"/>
            <a:ext cx="2160240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600" b="1" u="sng" dirty="0" smtClean="0"/>
              <a:t>Area usage:</a:t>
            </a:r>
            <a:endParaRPr lang="de-DE" sz="600" dirty="0"/>
          </a:p>
          <a:p>
            <a:r>
              <a:rPr lang="en-GB" sz="600" b="1" dirty="0">
                <a:solidFill>
                  <a:schemeClr val="accent3">
                    <a:lumMod val="75000"/>
                  </a:schemeClr>
                </a:solidFill>
              </a:rPr>
              <a:t>Energy</a:t>
            </a:r>
            <a:r>
              <a:rPr lang="en-GB" sz="600" dirty="0"/>
              <a:t> </a:t>
            </a:r>
            <a:br>
              <a:rPr lang="en-GB" sz="600" dirty="0"/>
            </a:br>
            <a:r>
              <a:rPr lang="en-GB" sz="600" b="1" dirty="0" smtClean="0">
                <a:solidFill>
                  <a:srgbClr val="FFC000"/>
                </a:solidFill>
              </a:rPr>
              <a:t>Logistics</a:t>
            </a:r>
            <a:r>
              <a:rPr lang="en-GB" sz="600" dirty="0" smtClean="0"/>
              <a:t/>
            </a:r>
            <a:br>
              <a:rPr lang="en-GB" sz="600" dirty="0" smtClean="0"/>
            </a:br>
            <a:r>
              <a:rPr lang="en-GB" sz="600" b="1" dirty="0" smtClean="0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r>
              <a:rPr lang="en-GB" sz="600" dirty="0"/>
              <a:t/>
            </a:r>
            <a:br>
              <a:rPr lang="en-GB" sz="600" dirty="0"/>
            </a:br>
            <a:r>
              <a:rPr lang="en-GB" sz="600" b="1" dirty="0" smtClean="0">
                <a:solidFill>
                  <a:schemeClr val="bg1">
                    <a:lumMod val="50000"/>
                  </a:schemeClr>
                </a:solidFill>
              </a:rPr>
              <a:t>Development</a:t>
            </a:r>
          </a:p>
          <a:p>
            <a:endParaRPr lang="de-DE" sz="600" dirty="0"/>
          </a:p>
          <a:p>
            <a:r>
              <a:rPr lang="en-GB" sz="600" b="1" u="sng" dirty="0" smtClean="0"/>
              <a:t>landside </a:t>
            </a:r>
            <a:r>
              <a:rPr lang="en-GB" sz="600" b="1" u="sng" dirty="0"/>
              <a:t>infrastructure</a:t>
            </a:r>
            <a:r>
              <a:rPr lang="en-GB" sz="600" dirty="0"/>
              <a:t>	</a:t>
            </a:r>
            <a:r>
              <a:rPr lang="en-GB" sz="600" b="1" u="sng" dirty="0" smtClean="0"/>
              <a:t>waterside </a:t>
            </a:r>
            <a:r>
              <a:rPr lang="en-GB" sz="600" b="1" u="sng" dirty="0"/>
              <a:t>infrastructure</a:t>
            </a:r>
            <a:r>
              <a:rPr lang="en-GB" sz="600" dirty="0"/>
              <a:t> </a:t>
            </a:r>
            <a:endParaRPr lang="de-DE" sz="600" dirty="0"/>
          </a:p>
          <a:p>
            <a:r>
              <a:rPr lang="en-GB" sz="600" dirty="0"/>
              <a:t> </a:t>
            </a:r>
            <a:r>
              <a:rPr lang="en-GB" sz="600" dirty="0" smtClean="0"/>
              <a:t>     pipeline</a:t>
            </a:r>
            <a:r>
              <a:rPr lang="en-GB" sz="600" dirty="0"/>
              <a:t>	</a:t>
            </a:r>
            <a:r>
              <a:rPr lang="en-GB" sz="600" dirty="0" smtClean="0"/>
              <a:t>    quay </a:t>
            </a:r>
            <a:r>
              <a:rPr lang="en-GB" sz="600" dirty="0"/>
              <a:t>/ jetty</a:t>
            </a:r>
            <a:endParaRPr lang="de-DE" sz="600" dirty="0"/>
          </a:p>
          <a:p>
            <a:r>
              <a:rPr lang="en-GB" sz="600" dirty="0" smtClean="0"/>
              <a:t>      rail tracks</a:t>
            </a:r>
          </a:p>
          <a:p>
            <a:endParaRPr lang="de-DE" sz="600" dirty="0"/>
          </a:p>
          <a:p>
            <a:r>
              <a:rPr lang="en-GB" sz="600" b="1" dirty="0"/>
              <a:t>NB</a:t>
            </a:r>
            <a:r>
              <a:rPr lang="en-GB" sz="600" dirty="0"/>
              <a:t>: modular construction, no mandatory chronological order, combination and independent development of the different layouts </a:t>
            </a:r>
            <a:r>
              <a:rPr lang="en-GB" sz="600" dirty="0" smtClean="0"/>
              <a:t>are </a:t>
            </a:r>
            <a:r>
              <a:rPr lang="en-GB" sz="600" dirty="0"/>
              <a:t>possible</a:t>
            </a:r>
            <a:endParaRPr lang="de-DE" sz="600" dirty="0"/>
          </a:p>
        </p:txBody>
      </p:sp>
      <p:cxnSp>
        <p:nvCxnSpPr>
          <p:cNvPr id="3" name="Gerader Verbinder 2"/>
          <p:cNvCxnSpPr/>
          <p:nvPr/>
        </p:nvCxnSpPr>
        <p:spPr>
          <a:xfrm>
            <a:off x="6839908" y="3381573"/>
            <a:ext cx="720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6839908" y="3478701"/>
            <a:ext cx="72009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7714774" y="3381573"/>
            <a:ext cx="72009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3224" y="1943375"/>
            <a:ext cx="3733440" cy="198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96232" y="1944054"/>
            <a:ext cx="3733440" cy="198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567969" y="1070557"/>
            <a:ext cx="972109" cy="37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 smtClean="0"/>
              <a:t>Basic </a:t>
            </a:r>
            <a:r>
              <a:rPr lang="de-DE" sz="1050" b="1" dirty="0" err="1" smtClean="0"/>
              <a:t>layout</a:t>
            </a:r>
            <a:endParaRPr lang="de-DE" sz="1050" b="1" dirty="0"/>
          </a:p>
        </p:txBody>
      </p:sp>
      <p:sp>
        <p:nvSpPr>
          <p:cNvPr id="20" name="Rechteck 19"/>
          <p:cNvSpPr/>
          <p:nvPr/>
        </p:nvSpPr>
        <p:spPr>
          <a:xfrm>
            <a:off x="3491880" y="1071540"/>
            <a:ext cx="972109" cy="3734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 smtClean="0"/>
              <a:t>Expansion </a:t>
            </a:r>
            <a:r>
              <a:rPr lang="de-DE" sz="1050" b="1" dirty="0" err="1" smtClean="0"/>
              <a:t>layout</a:t>
            </a:r>
            <a:endParaRPr lang="de-DE" sz="1050" b="1" dirty="0"/>
          </a:p>
        </p:txBody>
      </p:sp>
    </p:spTree>
    <p:extLst>
      <p:ext uri="{BB962C8B-B14F-4D97-AF65-F5344CB8AC3E}">
        <p14:creationId xmlns:p14="http://schemas.microsoft.com/office/powerpoint/2010/main" val="4761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14:warp dir="i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Ellipse 31"/>
          <p:cNvSpPr/>
          <p:nvPr/>
        </p:nvSpPr>
        <p:spPr>
          <a:xfrm>
            <a:off x="294878" y="483518"/>
            <a:ext cx="8597602" cy="4320480"/>
          </a:xfrm>
          <a:prstGeom prst="rect">
            <a:avLst/>
          </a:prstGeom>
          <a:solidFill>
            <a:srgbClr val="C0C0C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87" name="Rechteck 86"/>
          <p:cNvSpPr/>
          <p:nvPr/>
        </p:nvSpPr>
        <p:spPr>
          <a:xfrm>
            <a:off x="465926" y="555526"/>
            <a:ext cx="6410329" cy="46166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GB" sz="1200" b="1" dirty="0"/>
              <a:t>Capability study for </a:t>
            </a:r>
            <a:r>
              <a:rPr lang="en-GB" sz="1200" b="1" dirty="0" smtClean="0"/>
              <a:t>the southern fishery-port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The </a:t>
            </a:r>
            <a:r>
              <a:rPr lang="de-DE" sz="1200" dirty="0" err="1" smtClean="0"/>
              <a:t>energy</a:t>
            </a:r>
            <a:r>
              <a:rPr lang="de-DE" sz="1200" dirty="0" smtClean="0"/>
              <a:t> </a:t>
            </a:r>
            <a:r>
              <a:rPr lang="de-DE" sz="1200" dirty="0" err="1" smtClean="0"/>
              <a:t>transition</a:t>
            </a:r>
            <a:r>
              <a:rPr lang="de-DE" sz="1200" dirty="0" smtClean="0"/>
              <a:t> </a:t>
            </a:r>
            <a:r>
              <a:rPr lang="de-DE" sz="1200" dirty="0" err="1" smtClean="0"/>
              <a:t>offers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potential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attract</a:t>
            </a:r>
            <a:r>
              <a:rPr lang="de-DE" sz="1200" dirty="0" smtClean="0"/>
              <a:t> </a:t>
            </a:r>
            <a:r>
              <a:rPr lang="de-DE" sz="1200" dirty="0" err="1" smtClean="0"/>
              <a:t>new</a:t>
            </a:r>
            <a:r>
              <a:rPr lang="de-DE" sz="1200" dirty="0" smtClean="0"/>
              <a:t> </a:t>
            </a:r>
            <a:r>
              <a:rPr lang="de-DE" sz="1200" dirty="0" err="1" smtClean="0"/>
              <a:t>businesses</a:t>
            </a:r>
            <a:endParaRPr lang="de-DE" sz="1000" dirty="0"/>
          </a:p>
        </p:txBody>
      </p:sp>
      <p:pic>
        <p:nvPicPr>
          <p:cNvPr id="90" name="Grafik 8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40" y="-47950"/>
            <a:ext cx="1539580" cy="1539580"/>
          </a:xfrm>
          <a:prstGeom prst="rect">
            <a:avLst/>
          </a:prstGeom>
        </p:spPr>
      </p:pic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937488"/>
              </p:ext>
            </p:extLst>
          </p:nvPr>
        </p:nvGraphicFramePr>
        <p:xfrm>
          <a:off x="3662769" y="1635646"/>
          <a:ext cx="4581639" cy="25700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816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51308">
                <a:tc>
                  <a:txBody>
                    <a:bodyPr/>
                    <a:lstStyle/>
                    <a:p>
                      <a:pPr algn="r"/>
                      <a:r>
                        <a:rPr lang="en-GB" sz="1000" b="0" i="0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The expansion layout combines servicing the needs of the offshore wind</a:t>
                      </a:r>
                      <a:r>
                        <a:rPr lang="en-GB" sz="1000" b="0" i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industry with these of hydrogen import</a:t>
                      </a:r>
                      <a:endParaRPr lang="en-GB" sz="1000" b="0" i="0" kern="1200" noProof="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49197791"/>
                  </a:ext>
                </a:extLst>
              </a:tr>
              <a:tr h="651308">
                <a:tc>
                  <a:txBody>
                    <a:bodyPr/>
                    <a:lstStyle/>
                    <a:p>
                      <a:pPr algn="r"/>
                      <a:r>
                        <a:rPr lang="en-GB" sz="1000" b="1" i="0" kern="1200" noProof="0" dirty="0" smtClean="0">
                          <a:solidFill>
                            <a:srgbClr val="0038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Technical requirements within the port :</a:t>
                      </a:r>
                      <a:br>
                        <a:rPr lang="en-GB" sz="1000" b="1" i="0" kern="1200" noProof="0" dirty="0" smtClean="0">
                          <a:solidFill>
                            <a:srgbClr val="0038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000" b="1" i="0" kern="1200" noProof="0" dirty="0" smtClean="0">
                          <a:solidFill>
                            <a:srgbClr val="0038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Quay </a:t>
                      </a:r>
                      <a:r>
                        <a:rPr lang="en-GB" sz="1000" b="0" i="0" kern="1200" noProof="0" dirty="0" smtClean="0">
                          <a:solidFill>
                            <a:srgbClr val="0038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approx. 600m</a:t>
                      </a:r>
                    </a:p>
                    <a:p>
                      <a:pPr algn="r"/>
                      <a:r>
                        <a:rPr lang="en-GB" sz="1000" b="1" i="0" kern="1200" noProof="0" dirty="0" smtClean="0">
                          <a:solidFill>
                            <a:srgbClr val="0038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small scale</a:t>
                      </a:r>
                      <a:r>
                        <a:rPr lang="en-GB" sz="1000" b="1" i="0" kern="1200" baseline="0" noProof="0" dirty="0" smtClean="0">
                          <a:solidFill>
                            <a:srgbClr val="0038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jetty</a:t>
                      </a:r>
                      <a:r>
                        <a:rPr lang="en-GB" sz="1000" b="0" i="0" kern="1200" noProof="0" dirty="0" smtClean="0">
                          <a:solidFill>
                            <a:srgbClr val="0038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approx. 200 m</a:t>
                      </a:r>
                    </a:p>
                    <a:p>
                      <a:pPr algn="r"/>
                      <a:r>
                        <a:rPr lang="en-GB" sz="1000" b="1" i="0" kern="1200" noProof="0" dirty="0" smtClean="0">
                          <a:solidFill>
                            <a:srgbClr val="0038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Increased water depth</a:t>
                      </a:r>
                      <a:endParaRPr lang="en-GB" sz="1000" b="0" i="0" kern="1200" noProof="0" dirty="0" smtClean="0">
                        <a:solidFill>
                          <a:srgbClr val="003863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17663">
                <a:tc>
                  <a:txBody>
                    <a:bodyPr/>
                    <a:lstStyle/>
                    <a:p>
                      <a:pPr algn="r"/>
                      <a:r>
                        <a:rPr lang="en-GB" sz="1000" b="1" i="0" kern="1200" noProof="0" dirty="0" smtClean="0">
                          <a:solidFill>
                            <a:srgbClr val="0038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Technical requirements alongside River Weser</a:t>
                      </a:r>
                      <a:r>
                        <a:rPr lang="en-GB" sz="800" b="0" i="0" kern="1200" noProof="0" dirty="0" smtClean="0">
                          <a:solidFill>
                            <a:srgbClr val="0038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br>
                        <a:rPr lang="en-GB" sz="800" b="0" i="0" kern="1200" noProof="0" dirty="0" smtClean="0">
                          <a:solidFill>
                            <a:srgbClr val="0038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000" b="1" i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Quay </a:t>
                      </a:r>
                      <a:r>
                        <a:rPr lang="en-GB" sz="1000" b="0" i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GB" sz="1000" b="0" i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0" i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approx. 250m</a:t>
                      </a:r>
                    </a:p>
                    <a:p>
                      <a:pPr algn="r"/>
                      <a:r>
                        <a:rPr lang="en-GB" sz="1000" b="0" i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connected </a:t>
                      </a:r>
                      <a:r>
                        <a:rPr lang="en-GB" sz="1000" b="1" i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wet storage area </a:t>
                      </a:r>
                    </a:p>
                    <a:p>
                      <a:pPr algn="r"/>
                      <a:r>
                        <a:rPr lang="en-GB" sz="1000" b="1" i="0" kern="1200" noProof="0" dirty="0" smtClean="0">
                          <a:solidFill>
                            <a:srgbClr val="0038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Jetty </a:t>
                      </a:r>
                      <a:r>
                        <a:rPr lang="en-GB" sz="1000" b="0" i="0" kern="1200" noProof="0" dirty="0" smtClean="0">
                          <a:solidFill>
                            <a:srgbClr val="0038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approx. 300 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2987824" y="1129886"/>
            <a:ext cx="5293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800" dirty="0" smtClean="0">
                <a:solidFill>
                  <a:schemeClr val="bg1"/>
                </a:solidFill>
              </a:rPr>
              <a:t>FACT CHECK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/>
          <a:srcRect l="15745" t="21651" r="55512" b="4931"/>
          <a:stretch/>
        </p:blipFill>
        <p:spPr>
          <a:xfrm>
            <a:off x="535933" y="1046353"/>
            <a:ext cx="2840438" cy="3929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feld 1"/>
          <p:cNvSpPr txBox="1"/>
          <p:nvPr/>
        </p:nvSpPr>
        <p:spPr>
          <a:xfrm>
            <a:off x="3347864" y="4193636"/>
            <a:ext cx="4896544" cy="466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50" dirty="0">
                <a:solidFill>
                  <a:srgbClr val="003863"/>
                </a:solidFill>
              </a:rPr>
              <a:t>L</a:t>
            </a:r>
            <a:r>
              <a:rPr lang="de-DE" sz="1050" dirty="0" smtClean="0">
                <a:solidFill>
                  <a:srgbClr val="003863"/>
                </a:solidFill>
              </a:rPr>
              <a:t>ayout </a:t>
            </a:r>
            <a:r>
              <a:rPr lang="de-DE" sz="1050" dirty="0" err="1" smtClean="0">
                <a:solidFill>
                  <a:srgbClr val="003863"/>
                </a:solidFill>
              </a:rPr>
              <a:t>as</a:t>
            </a:r>
            <a:r>
              <a:rPr lang="de-DE" sz="1050" dirty="0" smtClean="0">
                <a:solidFill>
                  <a:srgbClr val="003863"/>
                </a:solidFill>
              </a:rPr>
              <a:t> </a:t>
            </a:r>
            <a:r>
              <a:rPr lang="de-DE" sz="1050" dirty="0" err="1">
                <a:solidFill>
                  <a:srgbClr val="003863"/>
                </a:solidFill>
              </a:rPr>
              <a:t>b</a:t>
            </a:r>
            <a:r>
              <a:rPr lang="de-DE" sz="1050" dirty="0" err="1" smtClean="0">
                <a:solidFill>
                  <a:srgbClr val="003863"/>
                </a:solidFill>
              </a:rPr>
              <a:t>asis</a:t>
            </a:r>
            <a:r>
              <a:rPr lang="de-DE" sz="1050" dirty="0" smtClean="0">
                <a:solidFill>
                  <a:srgbClr val="003863"/>
                </a:solidFill>
              </a:rPr>
              <a:t> </a:t>
            </a:r>
            <a:r>
              <a:rPr lang="de-DE" sz="1050" dirty="0" err="1" smtClean="0">
                <a:solidFill>
                  <a:srgbClr val="003863"/>
                </a:solidFill>
              </a:rPr>
              <a:t>for</a:t>
            </a:r>
            <a:r>
              <a:rPr lang="de-DE" sz="1050" dirty="0" smtClean="0">
                <a:solidFill>
                  <a:srgbClr val="003863"/>
                </a:solidFill>
              </a:rPr>
              <a:t> </a:t>
            </a:r>
            <a:r>
              <a:rPr lang="de-DE" sz="1050" dirty="0" err="1" smtClean="0">
                <a:solidFill>
                  <a:srgbClr val="003863"/>
                </a:solidFill>
              </a:rPr>
              <a:t>several</a:t>
            </a:r>
            <a:r>
              <a:rPr lang="de-DE" sz="1050" dirty="0" smtClean="0">
                <a:solidFill>
                  <a:srgbClr val="003863"/>
                </a:solidFill>
              </a:rPr>
              <a:t> </a:t>
            </a:r>
            <a:r>
              <a:rPr lang="de-DE" sz="1050" dirty="0" err="1" smtClean="0">
                <a:solidFill>
                  <a:srgbClr val="003863"/>
                </a:solidFill>
              </a:rPr>
              <a:t>possible</a:t>
            </a:r>
            <a:r>
              <a:rPr lang="de-DE" sz="1050" dirty="0" smtClean="0">
                <a:solidFill>
                  <a:srgbClr val="003863"/>
                </a:solidFill>
              </a:rPr>
              <a:t> </a:t>
            </a:r>
            <a:r>
              <a:rPr lang="de-DE" sz="1050" dirty="0" err="1" smtClean="0">
                <a:solidFill>
                  <a:srgbClr val="003863"/>
                </a:solidFill>
              </a:rPr>
              <a:t>solutions</a:t>
            </a:r>
            <a:r>
              <a:rPr lang="de-DE" sz="1050" dirty="0" smtClean="0">
                <a:solidFill>
                  <a:srgbClr val="003863"/>
                </a:solidFill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de-DE" sz="1050" b="1" dirty="0" smtClean="0">
                <a:solidFill>
                  <a:srgbClr val="E30613"/>
                </a:solidFill>
              </a:rPr>
              <a:t>Start </a:t>
            </a:r>
            <a:r>
              <a:rPr lang="de-DE" sz="1050" b="1" dirty="0" err="1" smtClean="0">
                <a:solidFill>
                  <a:srgbClr val="E30613"/>
                </a:solidFill>
              </a:rPr>
              <a:t>of</a:t>
            </a:r>
            <a:r>
              <a:rPr lang="de-DE" sz="1050" b="1" dirty="0" smtClean="0">
                <a:solidFill>
                  <a:srgbClr val="E30613"/>
                </a:solidFill>
              </a:rPr>
              <a:t> </a:t>
            </a:r>
            <a:r>
              <a:rPr lang="de-DE" sz="1050" b="1" dirty="0">
                <a:solidFill>
                  <a:srgbClr val="E30613"/>
                </a:solidFill>
              </a:rPr>
              <a:t>i</a:t>
            </a:r>
            <a:r>
              <a:rPr lang="de-DE" sz="1050" b="1" dirty="0" smtClean="0">
                <a:solidFill>
                  <a:srgbClr val="E30613"/>
                </a:solidFill>
              </a:rPr>
              <a:t>n-</a:t>
            </a:r>
            <a:r>
              <a:rPr lang="de-DE" sz="1050" b="1" dirty="0" err="1" smtClean="0">
                <a:solidFill>
                  <a:srgbClr val="E30613"/>
                </a:solidFill>
              </a:rPr>
              <a:t>depth</a:t>
            </a:r>
            <a:r>
              <a:rPr lang="de-DE" sz="1050" b="1" dirty="0" smtClean="0">
                <a:solidFill>
                  <a:srgbClr val="E30613"/>
                </a:solidFill>
              </a:rPr>
              <a:t> </a:t>
            </a:r>
            <a:r>
              <a:rPr lang="de-DE" sz="1050" b="1" dirty="0" err="1" smtClean="0">
                <a:solidFill>
                  <a:srgbClr val="E30613"/>
                </a:solidFill>
              </a:rPr>
              <a:t>examination</a:t>
            </a:r>
            <a:r>
              <a:rPr lang="de-DE" sz="1050" b="1" dirty="0">
                <a:solidFill>
                  <a:srgbClr val="E30613"/>
                </a:solidFill>
              </a:rPr>
              <a:t> </a:t>
            </a:r>
            <a:r>
              <a:rPr lang="de-DE" sz="1050" b="1" dirty="0" smtClean="0">
                <a:solidFill>
                  <a:srgbClr val="E30613"/>
                </a:solidFill>
              </a:rPr>
              <a:t>in </a:t>
            </a:r>
            <a:r>
              <a:rPr lang="de-DE" sz="1050" b="1" dirty="0" err="1" smtClean="0">
                <a:solidFill>
                  <a:srgbClr val="E30613"/>
                </a:solidFill>
              </a:rPr>
              <a:t>July</a:t>
            </a:r>
            <a:r>
              <a:rPr lang="de-DE" sz="1050" b="1" dirty="0" smtClean="0">
                <a:solidFill>
                  <a:srgbClr val="E30613"/>
                </a:solidFill>
              </a:rPr>
              <a:t> 2023</a:t>
            </a:r>
            <a:endParaRPr lang="de-DE" sz="1050" b="1" dirty="0">
              <a:solidFill>
                <a:srgbClr val="E30613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3671091" y="4083918"/>
            <a:ext cx="457331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8244408" y="4839983"/>
            <a:ext cx="900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rgbClr val="C0C0C0"/>
                </a:solidFill>
              </a:rPr>
              <a:t>© bremenports</a:t>
            </a:r>
            <a:endParaRPr lang="en-GB" sz="6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03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14:warp dir="i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0985" y="1995686"/>
            <a:ext cx="5361235" cy="35741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3000">
                <a:schemeClr val="bg1"/>
              </a:gs>
              <a:gs pos="40000">
                <a:srgbClr val="F0F4FA"/>
              </a:gs>
              <a:gs pos="83000">
                <a:schemeClr val="accent1">
                  <a:tint val="23500"/>
                  <a:satMod val="160000"/>
                  <a:alpha val="35000"/>
                </a:schemeClr>
              </a:gs>
            </a:gsLst>
            <a:lin ang="5400000" scaled="0"/>
          </a:gradFill>
          <a:effectLst>
            <a:softEdge rad="635000"/>
          </a:effectLst>
        </p:spPr>
      </p:pic>
      <p:sp>
        <p:nvSpPr>
          <p:cNvPr id="23" name="Ellipse 31"/>
          <p:cNvSpPr/>
          <p:nvPr/>
        </p:nvSpPr>
        <p:spPr>
          <a:xfrm>
            <a:off x="-828600" y="-740618"/>
            <a:ext cx="7272000" cy="7272000"/>
          </a:xfrm>
          <a:prstGeom prst="ellipse">
            <a:avLst/>
          </a:prstGeom>
          <a:solidFill>
            <a:srgbClr val="C0C0C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12576" y="915566"/>
            <a:ext cx="4422490" cy="4422490"/>
          </a:xfrm>
          <a:prstGeom prst="rect">
            <a:avLst/>
          </a:prstGeom>
          <a:solidFill>
            <a:srgbClr val="00B050">
              <a:alpha val="0"/>
            </a:srgbClr>
          </a:solidFill>
        </p:spPr>
      </p:pic>
      <p:sp>
        <p:nvSpPr>
          <p:cNvPr id="18" name="Rechteck 17"/>
          <p:cNvSpPr/>
          <p:nvPr/>
        </p:nvSpPr>
        <p:spPr>
          <a:xfrm>
            <a:off x="437809" y="851509"/>
            <a:ext cx="2376000" cy="504000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9" name="Rechteck 18"/>
          <p:cNvSpPr/>
          <p:nvPr/>
        </p:nvSpPr>
        <p:spPr>
          <a:xfrm>
            <a:off x="437809" y="1307576"/>
            <a:ext cx="4536000" cy="504000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16630" y="555526"/>
            <a:ext cx="8727370" cy="254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400" cap="all" dirty="0" smtClean="0">
              <a:latin typeface="Monsera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3000" cap="all" dirty="0" smtClean="0">
                <a:solidFill>
                  <a:schemeClr val="bg1"/>
                </a:solidFill>
              </a:rPr>
              <a:t>PREPARING </a:t>
            </a:r>
            <a:br>
              <a:rPr lang="en-US" sz="3000" cap="all" dirty="0" smtClean="0">
                <a:solidFill>
                  <a:schemeClr val="bg1"/>
                </a:solidFill>
              </a:rPr>
            </a:br>
            <a:r>
              <a:rPr lang="en-US" sz="3000" b="1" cap="all" dirty="0" smtClean="0">
                <a:solidFill>
                  <a:schemeClr val="bg1"/>
                </a:solidFill>
              </a:rPr>
              <a:t>FOR </a:t>
            </a:r>
            <a:r>
              <a:rPr lang="en-US" sz="3000" b="1" cap="all" dirty="0">
                <a:solidFill>
                  <a:schemeClr val="bg1"/>
                </a:solidFill>
              </a:rPr>
              <a:t>THE FUTURE NOW</a:t>
            </a:r>
            <a:r>
              <a:rPr lang="de-DE" sz="3000" b="1" cap="all" dirty="0" smtClean="0">
                <a:solidFill>
                  <a:schemeClr val="bg1"/>
                </a:solidFill>
                <a:latin typeface="Monserat"/>
              </a:rPr>
              <a:t/>
            </a:r>
            <a:br>
              <a:rPr lang="de-DE" sz="3000" b="1" cap="all" dirty="0" smtClean="0">
                <a:solidFill>
                  <a:schemeClr val="bg1"/>
                </a:solidFill>
                <a:latin typeface="Monserat"/>
              </a:rPr>
            </a:br>
            <a:endParaRPr lang="de-DE" sz="3000" b="1" cap="all" dirty="0" smtClean="0">
              <a:solidFill>
                <a:schemeClr val="bg1"/>
              </a:solidFill>
              <a:latin typeface="Monserat"/>
            </a:endParaRPr>
          </a:p>
        </p:txBody>
      </p:sp>
      <p:sp>
        <p:nvSpPr>
          <p:cNvPr id="13" name="Textplatzhalter 3"/>
          <p:cNvSpPr txBox="1">
            <a:spLocks/>
          </p:cNvSpPr>
          <p:nvPr/>
        </p:nvSpPr>
        <p:spPr>
          <a:xfrm>
            <a:off x="472008" y="2283718"/>
            <a:ext cx="4676056" cy="11251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Monserat"/>
              </a:rPr>
              <a:t>We have launched a large number of </a:t>
            </a:r>
            <a:r>
              <a:rPr lang="en-US" sz="2000" b="1" dirty="0">
                <a:latin typeface="Monserat"/>
              </a:rPr>
              <a:t>projects</a:t>
            </a:r>
            <a:r>
              <a:rPr lang="en-US" sz="2000" dirty="0">
                <a:latin typeface="Monserat"/>
              </a:rPr>
              <a:t> to ensure that the ports of Bremen are </a:t>
            </a:r>
            <a:r>
              <a:rPr lang="en-US" sz="2000" dirty="0" smtClean="0">
                <a:latin typeface="Monserat"/>
              </a:rPr>
              <a:t>prepared for the future.</a:t>
            </a:r>
            <a:endParaRPr lang="de-DE" sz="2000" b="1" dirty="0" smtClean="0">
              <a:latin typeface="Monserat"/>
            </a:endParaRPr>
          </a:p>
        </p:txBody>
      </p:sp>
      <p:sp>
        <p:nvSpPr>
          <p:cNvPr id="14" name="Ellipse 31"/>
          <p:cNvSpPr/>
          <p:nvPr/>
        </p:nvSpPr>
        <p:spPr>
          <a:xfrm>
            <a:off x="6451183" y="761381"/>
            <a:ext cx="1865293" cy="1781005"/>
          </a:xfrm>
          <a:prstGeom prst="ellipse">
            <a:avLst/>
          </a:prstGeom>
          <a:solidFill>
            <a:srgbClr val="00B05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ysClr val="windowText" lastClr="000000"/>
                </a:solidFill>
              </a:rPr>
              <a:t/>
            </a:r>
            <a:br>
              <a:rPr lang="de-DE" sz="1500" dirty="0">
                <a:solidFill>
                  <a:sysClr val="windowText" lastClr="000000"/>
                </a:solidFill>
              </a:rPr>
            </a:br>
            <a:r>
              <a:rPr lang="de-DE" sz="1500" dirty="0">
                <a:solidFill>
                  <a:sysClr val="windowText" lastClr="000000"/>
                </a:solidFill>
              </a:rPr>
              <a:t/>
            </a:r>
            <a:br>
              <a:rPr lang="de-DE" sz="1500" dirty="0">
                <a:solidFill>
                  <a:sysClr val="windowText" lastClr="000000"/>
                </a:solidFill>
              </a:rPr>
            </a:br>
            <a:r>
              <a:rPr lang="de-DE" sz="1500" dirty="0">
                <a:solidFill>
                  <a:sysClr val="windowText" lastClr="000000"/>
                </a:solidFill>
              </a:rPr>
              <a:t/>
            </a:r>
            <a:br>
              <a:rPr lang="de-DE" sz="1500" dirty="0">
                <a:solidFill>
                  <a:sysClr val="windowText" lastClr="000000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hydrogen economy development opportunities</a:t>
            </a:r>
          </a:p>
        </p:txBody>
      </p:sp>
      <p:pic>
        <p:nvPicPr>
          <p:cNvPr id="16" name="Picture 3" descr="B:\Marketing\Fotos-PR-Marketing\03_Logos\bremenports\Logo\CI_eps\bp_weis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55" y="4680347"/>
            <a:ext cx="1343805" cy="339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lipse 31"/>
          <p:cNvSpPr/>
          <p:nvPr/>
        </p:nvSpPr>
        <p:spPr>
          <a:xfrm>
            <a:off x="6590549" y="2739185"/>
            <a:ext cx="1746009" cy="1704773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ysClr val="windowText" lastClr="000000"/>
                </a:solidFill>
                <a:latin typeface="Monserat"/>
              </a:rPr>
              <a:t/>
            </a:r>
            <a:br>
              <a:rPr lang="de-DE" sz="1600" dirty="0" smtClean="0">
                <a:solidFill>
                  <a:sysClr val="windowText" lastClr="000000"/>
                </a:solidFill>
                <a:latin typeface="Monserat"/>
              </a:rPr>
            </a:br>
            <a:r>
              <a:rPr lang="de-DE" sz="1600" dirty="0" smtClean="0">
                <a:solidFill>
                  <a:sysClr val="windowText" lastClr="000000"/>
                </a:solidFill>
                <a:latin typeface="Monserat"/>
              </a:rPr>
              <a:t/>
            </a:r>
            <a:br>
              <a:rPr lang="de-DE" sz="1600" dirty="0" smtClean="0">
                <a:solidFill>
                  <a:sysClr val="windowText" lastClr="000000"/>
                </a:solidFill>
                <a:latin typeface="Monserat"/>
              </a:rPr>
            </a:br>
            <a:r>
              <a:rPr lang="de-DE" sz="1600" dirty="0" smtClean="0">
                <a:solidFill>
                  <a:sysClr val="windowText" lastClr="000000"/>
                </a:solidFill>
                <a:latin typeface="Monserat"/>
              </a:rPr>
              <a:t/>
            </a:r>
            <a:br>
              <a:rPr lang="de-DE" sz="1600" dirty="0" smtClean="0">
                <a:solidFill>
                  <a:sysClr val="windowText" lastClr="000000"/>
                </a:solidFill>
                <a:latin typeface="Monserat"/>
              </a:rPr>
            </a:br>
            <a:r>
              <a:rPr lang="de-DE" sz="1400" dirty="0">
                <a:solidFill>
                  <a:sysClr val="windowText" lastClr="000000"/>
                </a:solidFill>
                <a:latin typeface="Monserat"/>
              </a:rPr>
              <a:t>sH</a:t>
            </a:r>
            <a:r>
              <a:rPr lang="de-DE" sz="1050" dirty="0">
                <a:solidFill>
                  <a:sysClr val="windowText" lastClr="000000"/>
                </a:solidFill>
                <a:latin typeface="Monserat"/>
              </a:rPr>
              <a:t>2</a:t>
            </a:r>
            <a:r>
              <a:rPr lang="de-DE" sz="1400" dirty="0">
                <a:solidFill>
                  <a:sysClr val="windowText" lastClr="000000"/>
                </a:solidFill>
                <a:latin typeface="Monserat"/>
              </a:rPr>
              <a:t>UNTER</a:t>
            </a:r>
          </a:p>
        </p:txBody>
      </p:sp>
      <p:sp>
        <p:nvSpPr>
          <p:cNvPr id="25" name="Ellipse 31"/>
          <p:cNvSpPr/>
          <p:nvPr/>
        </p:nvSpPr>
        <p:spPr>
          <a:xfrm>
            <a:off x="5148135" y="1814932"/>
            <a:ext cx="1929694" cy="1884120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 smtClean="0">
                <a:solidFill>
                  <a:sysClr val="windowText" lastClr="000000"/>
                </a:solidFill>
              </a:rPr>
              <a:t/>
            </a:r>
            <a:br>
              <a:rPr lang="de-DE" sz="1500" dirty="0" smtClean="0">
                <a:solidFill>
                  <a:sysClr val="windowText" lastClr="000000"/>
                </a:solidFill>
              </a:rPr>
            </a:br>
            <a:r>
              <a:rPr lang="de-DE" sz="1500" dirty="0" smtClean="0">
                <a:solidFill>
                  <a:sysClr val="windowText" lastClr="000000"/>
                </a:solidFill>
              </a:rPr>
              <a:t/>
            </a:r>
            <a:br>
              <a:rPr lang="de-DE" sz="1500" dirty="0" smtClean="0">
                <a:solidFill>
                  <a:sysClr val="windowText" lastClr="000000"/>
                </a:solidFill>
              </a:rPr>
            </a:br>
            <a:r>
              <a:rPr lang="de-DE" sz="1500" dirty="0" smtClean="0">
                <a:solidFill>
                  <a:sysClr val="windowText" lastClr="000000"/>
                </a:solidFill>
              </a:rPr>
              <a:t/>
            </a:r>
            <a:br>
              <a:rPr lang="de-DE" sz="1500" dirty="0" smtClean="0">
                <a:solidFill>
                  <a:sysClr val="windowText" lastClr="000000"/>
                </a:solidFill>
              </a:rPr>
            </a:br>
            <a:r>
              <a:rPr lang="de-DE" sz="1400" dirty="0" err="1" smtClean="0">
                <a:solidFill>
                  <a:schemeClr val="tx1"/>
                </a:solidFill>
                <a:latin typeface="Monserat"/>
              </a:rPr>
              <a:t>fishery-port</a:t>
            </a:r>
            <a:r>
              <a:rPr lang="de-DE" sz="1400" dirty="0" smtClean="0">
                <a:solidFill>
                  <a:schemeClr val="tx1"/>
                </a:solidFill>
                <a:latin typeface="Monserat"/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  <a:latin typeface="Monserat"/>
              </a:rPr>
              <a:t>capability</a:t>
            </a:r>
            <a:r>
              <a:rPr lang="de-DE" sz="1400" dirty="0" smtClean="0">
                <a:solidFill>
                  <a:schemeClr val="tx1"/>
                </a:solidFill>
                <a:latin typeface="Monserat"/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  <a:latin typeface="Monserat"/>
              </a:rPr>
              <a:t>study</a:t>
            </a:r>
            <a:endParaRPr lang="de-DE" sz="1400" dirty="0">
              <a:solidFill>
                <a:schemeClr val="tx1"/>
              </a:solidFill>
              <a:latin typeface="Monserat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638" y="2058799"/>
            <a:ext cx="654545" cy="65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:\Marketing\Arbeitsdateien\!Marketing NEU ab 2022\Internes Marketing\Präsentationen\Grafiken\zuhaus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88" y="465998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7752" y="915566"/>
            <a:ext cx="612153" cy="61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4864" y="3034106"/>
            <a:ext cx="749504" cy="74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3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arp dir="in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4" y="-34872"/>
            <a:ext cx="6837582" cy="432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95486"/>
            <a:ext cx="309634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59" y="311709"/>
            <a:ext cx="1187965" cy="47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475" y="1175805"/>
            <a:ext cx="1234471" cy="45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012898"/>
            <a:ext cx="1661725" cy="37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476" y="2741979"/>
            <a:ext cx="1428751" cy="53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476" y="3552069"/>
            <a:ext cx="1284733" cy="54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475" y="4254147"/>
            <a:ext cx="1428752" cy="58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8208404" y="4907364"/>
            <a:ext cx="900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rgbClr val="C0C0C0"/>
                </a:solidFill>
              </a:rPr>
              <a:t>© bremenports</a:t>
            </a:r>
            <a:endParaRPr lang="en-GB" sz="600" dirty="0">
              <a:solidFill>
                <a:srgbClr val="C0C0C0"/>
              </a:solidFill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76954"/>
            <a:ext cx="2160240" cy="6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58907"/>
            <a:ext cx="2160240" cy="69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83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14:warp dir="i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e 31"/>
          <p:cNvSpPr/>
          <p:nvPr/>
        </p:nvSpPr>
        <p:spPr>
          <a:xfrm>
            <a:off x="294878" y="366022"/>
            <a:ext cx="8597602" cy="3744416"/>
          </a:xfrm>
          <a:prstGeom prst="rect">
            <a:avLst/>
          </a:prstGeom>
          <a:solidFill>
            <a:srgbClr val="C0C0C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40" y="-47950"/>
            <a:ext cx="1539580" cy="1539580"/>
          </a:xfrm>
          <a:prstGeom prst="rect">
            <a:avLst/>
          </a:prstGeo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83134"/>
            <a:ext cx="2016224" cy="6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9580"/>
            <a:ext cx="5253406" cy="300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8208404" y="4907364"/>
            <a:ext cx="900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rgbClr val="C0C0C0"/>
                </a:solidFill>
              </a:rPr>
              <a:t>© bremenports</a:t>
            </a:r>
            <a:endParaRPr lang="en-GB" sz="600" dirty="0">
              <a:solidFill>
                <a:srgbClr val="C0C0C0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58907"/>
            <a:ext cx="2160240" cy="69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hteck 18"/>
          <p:cNvSpPr/>
          <p:nvPr/>
        </p:nvSpPr>
        <p:spPr>
          <a:xfrm>
            <a:off x="395536" y="382475"/>
            <a:ext cx="5688632" cy="67710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GB" sz="1200" b="1" dirty="0" smtClean="0"/>
              <a:t>Project s</a:t>
            </a:r>
            <a:r>
              <a:rPr lang="en-GB" sz="1400" b="1" dirty="0" smtClean="0"/>
              <a:t>H</a:t>
            </a:r>
            <a:r>
              <a:rPr lang="en-GB" sz="1000" b="1" dirty="0" smtClean="0"/>
              <a:t>2</a:t>
            </a:r>
            <a:r>
              <a:rPr lang="en-GB" sz="1200" b="1" dirty="0" smtClean="0"/>
              <a:t>UNTER</a:t>
            </a:r>
            <a:r>
              <a:rPr lang="en-GB" sz="1200" dirty="0" smtClean="0"/>
              <a:t/>
            </a:r>
            <a:br>
              <a:rPr lang="en-GB" sz="1200" dirty="0" smtClean="0"/>
            </a:br>
            <a:r>
              <a:rPr lang="en-US" sz="1200" dirty="0"/>
              <a:t>Clarification </a:t>
            </a:r>
            <a:r>
              <a:rPr lang="en-US" sz="1200" dirty="0" smtClean="0"/>
              <a:t>of requirements </a:t>
            </a:r>
            <a:r>
              <a:rPr lang="en-US" sz="1200" dirty="0"/>
              <a:t>for operating shunting locomotives with hydrogen in the ports of Bremen and Hamburg</a:t>
            </a:r>
            <a:endParaRPr lang="en-GB" sz="1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14:warp dir="i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e 31"/>
          <p:cNvSpPr/>
          <p:nvPr/>
        </p:nvSpPr>
        <p:spPr>
          <a:xfrm>
            <a:off x="1979712" y="648933"/>
            <a:ext cx="8597602" cy="4088301"/>
          </a:xfrm>
          <a:prstGeom prst="rect">
            <a:avLst/>
          </a:prstGeom>
          <a:solidFill>
            <a:srgbClr val="C0C0C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t="5537"/>
          <a:stretch/>
        </p:blipFill>
        <p:spPr>
          <a:xfrm>
            <a:off x="294878" y="267494"/>
            <a:ext cx="6437362" cy="4560694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>
          <a:xfrm>
            <a:off x="6763038" y="2504966"/>
            <a:ext cx="2057434" cy="193899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GB" sz="1000" b="1" dirty="0" smtClean="0">
                <a:solidFill>
                  <a:srgbClr val="E30613"/>
                </a:solidFill>
              </a:rPr>
              <a:t>TARGET</a:t>
            </a:r>
            <a:r>
              <a:rPr lang="en-GB" sz="1000" dirty="0" smtClean="0"/>
              <a:t/>
            </a:r>
            <a:br>
              <a:rPr lang="en-GB" sz="1000" dirty="0" smtClean="0"/>
            </a:br>
            <a:r>
              <a:rPr lang="en-GB" sz="1000" dirty="0" smtClean="0"/>
              <a:t>Germany has set itself the target of becoming as </a:t>
            </a:r>
            <a:r>
              <a:rPr lang="en-GB" sz="1000" dirty="0" smtClean="0">
                <a:solidFill>
                  <a:srgbClr val="E30613"/>
                </a:solidFill>
              </a:rPr>
              <a:t>independent</a:t>
            </a:r>
            <a:r>
              <a:rPr lang="en-GB" sz="1000" dirty="0" smtClean="0">
                <a:solidFill>
                  <a:srgbClr val="FF0000"/>
                </a:solidFill>
              </a:rPr>
              <a:t> </a:t>
            </a:r>
            <a:r>
              <a:rPr lang="en-GB" sz="1000" dirty="0" smtClean="0"/>
              <a:t>as possible in terms of energy supply and banks on </a:t>
            </a:r>
            <a:r>
              <a:rPr lang="en-GB" sz="1000" dirty="0" smtClean="0">
                <a:solidFill>
                  <a:srgbClr val="E30613"/>
                </a:solidFill>
              </a:rPr>
              <a:t>renewable</a:t>
            </a:r>
            <a:r>
              <a:rPr lang="en-GB" sz="1000" dirty="0" smtClean="0">
                <a:solidFill>
                  <a:srgbClr val="FF0000"/>
                </a:solidFill>
              </a:rPr>
              <a:t> </a:t>
            </a:r>
            <a:r>
              <a:rPr lang="en-GB" sz="1000" dirty="0" smtClean="0">
                <a:solidFill>
                  <a:srgbClr val="E30613"/>
                </a:solidFill>
              </a:rPr>
              <a:t>energy</a:t>
            </a:r>
            <a:r>
              <a:rPr lang="en-GB" sz="1000" dirty="0" smtClean="0">
                <a:solidFill>
                  <a:srgbClr val="FF0000"/>
                </a:solidFill>
              </a:rPr>
              <a:t> </a:t>
            </a:r>
            <a:r>
              <a:rPr lang="en-GB" sz="1000" dirty="0" smtClean="0"/>
              <a:t>in order to mitigate climate change. </a:t>
            </a:r>
          </a:p>
          <a:p>
            <a:endParaRPr lang="en-GB" sz="1000" dirty="0" smtClean="0"/>
          </a:p>
          <a:p>
            <a:r>
              <a:rPr lang="en-GB" sz="1000" dirty="0" smtClean="0">
                <a:solidFill>
                  <a:srgbClr val="000000"/>
                </a:solidFill>
              </a:rPr>
              <a:t>However efficient ports are needed to meet this target. Thus, the EnergyPort in Bremerhaven is of </a:t>
            </a:r>
            <a:r>
              <a:rPr lang="en-GB" sz="1000" dirty="0" smtClean="0">
                <a:solidFill>
                  <a:srgbClr val="E30613"/>
                </a:solidFill>
              </a:rPr>
              <a:t>nat</a:t>
            </a:r>
            <a:r>
              <a:rPr lang="en-GB" sz="1000" dirty="0">
                <a:solidFill>
                  <a:srgbClr val="E30613"/>
                </a:solidFill>
              </a:rPr>
              <a:t>ional importance</a:t>
            </a:r>
            <a:r>
              <a:rPr lang="en-GB" sz="1000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166" y="1452850"/>
            <a:ext cx="1046892" cy="1046892"/>
          </a:xfrm>
          <a:prstGeom prst="rect">
            <a:avLst/>
          </a:prstGeom>
        </p:spPr>
      </p:pic>
      <p:sp>
        <p:nvSpPr>
          <p:cNvPr id="32" name="Rechteck 31"/>
          <p:cNvSpPr/>
          <p:nvPr/>
        </p:nvSpPr>
        <p:spPr>
          <a:xfrm>
            <a:off x="2627784" y="627534"/>
            <a:ext cx="6408712" cy="528652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33" name="Rechteck 32"/>
          <p:cNvSpPr/>
          <p:nvPr/>
        </p:nvSpPr>
        <p:spPr>
          <a:xfrm>
            <a:off x="5436097" y="1134668"/>
            <a:ext cx="3600400" cy="288032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34" name="Titel 1"/>
          <p:cNvSpPr txBox="1">
            <a:spLocks/>
          </p:cNvSpPr>
          <p:nvPr/>
        </p:nvSpPr>
        <p:spPr>
          <a:xfrm>
            <a:off x="2195736" y="627534"/>
            <a:ext cx="6840760" cy="80777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Monserat"/>
                <a:ea typeface="+mj-ea"/>
                <a:cs typeface="+mj-cs"/>
              </a:defRPr>
            </a:lvl1pPr>
          </a:lstStyle>
          <a:p>
            <a:pPr algn="r"/>
            <a:r>
              <a:rPr lang="en-GB" sz="2800" spc="-150" dirty="0" smtClean="0">
                <a:solidFill>
                  <a:schemeClr val="bg1"/>
                </a:solidFill>
              </a:rPr>
              <a:t>CENTRE OF THE ENERGY TRANSITION</a:t>
            </a:r>
            <a:br>
              <a:rPr lang="en-GB" sz="2800" spc="-150" dirty="0" smtClean="0">
                <a:solidFill>
                  <a:schemeClr val="bg1"/>
                </a:solidFill>
              </a:rPr>
            </a:br>
            <a:r>
              <a:rPr lang="en-GB" sz="1800" b="0" dirty="0" smtClean="0">
                <a:solidFill>
                  <a:schemeClr val="bg1"/>
                </a:solidFill>
              </a:rPr>
              <a:t>                       ENERGY PORT BREMERHAVEN</a:t>
            </a:r>
            <a:endParaRPr lang="en-GB" sz="1800" b="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87525" y="4839983"/>
            <a:ext cx="900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smtClean="0">
                <a:solidFill>
                  <a:srgbClr val="C0C0C0"/>
                </a:solidFill>
              </a:rPr>
              <a:t>© </a:t>
            </a:r>
            <a:r>
              <a:rPr lang="de-DE" sz="600" dirty="0" err="1" smtClean="0">
                <a:solidFill>
                  <a:srgbClr val="C0C0C0"/>
                </a:solidFill>
              </a:rPr>
              <a:t>bremenports</a:t>
            </a:r>
            <a:endParaRPr lang="de-DE" sz="6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2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14:warp dir="i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31"/>
          <p:cNvSpPr/>
          <p:nvPr/>
        </p:nvSpPr>
        <p:spPr>
          <a:xfrm>
            <a:off x="287524" y="285496"/>
            <a:ext cx="3636404" cy="4554487"/>
          </a:xfrm>
          <a:prstGeom prst="rect">
            <a:avLst/>
          </a:prstGeom>
          <a:solidFill>
            <a:srgbClr val="C0C0C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54" y="2649410"/>
            <a:ext cx="3350743" cy="2082580"/>
          </a:xfrm>
          <a:prstGeom prst="rect">
            <a:avLst/>
          </a:prstGeom>
        </p:spPr>
      </p:pic>
      <p:grpSp>
        <p:nvGrpSpPr>
          <p:cNvPr id="25" name="Gruppieren 24"/>
          <p:cNvGrpSpPr/>
          <p:nvPr/>
        </p:nvGrpSpPr>
        <p:grpSpPr>
          <a:xfrm>
            <a:off x="6124500" y="1887627"/>
            <a:ext cx="3548434" cy="3137022"/>
            <a:chOff x="5796136" y="-812627"/>
            <a:chExt cx="4968552" cy="4392489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36577" y="-164554"/>
              <a:ext cx="3456384" cy="3456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hteck 26"/>
            <p:cNvSpPr/>
            <p:nvPr/>
          </p:nvSpPr>
          <p:spPr>
            <a:xfrm>
              <a:off x="5796136" y="-812627"/>
              <a:ext cx="4968552" cy="4392489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7984" y="555526"/>
            <a:ext cx="4176464" cy="1224135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rgbClr val="003863"/>
                </a:solidFill>
              </a:rPr>
              <a:t>ENERGY PORT BREMERHAVEN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en-US" sz="1200" b="0" dirty="0" smtClean="0">
                <a:solidFill>
                  <a:srgbClr val="919191"/>
                </a:solidFill>
              </a:rPr>
              <a:t>The port as energy hub</a:t>
            </a:r>
            <a:endParaRPr lang="de-DE" sz="1200" dirty="0">
              <a:solidFill>
                <a:srgbClr val="91919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427984" y="1491630"/>
            <a:ext cx="4104456" cy="20210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000" dirty="0"/>
              <a:t>Since the </a:t>
            </a:r>
            <a:r>
              <a:rPr lang="en-US" sz="1000" dirty="0" smtClean="0"/>
              <a:t>German domestic </a:t>
            </a:r>
            <a:r>
              <a:rPr lang="en-US" sz="1000" dirty="0"/>
              <a:t>production potential for green hydrogen is limited, the </a:t>
            </a:r>
            <a:r>
              <a:rPr lang="en-US" sz="1000" b="1" dirty="0"/>
              <a:t>National Hydrogen Strategy </a:t>
            </a:r>
            <a:r>
              <a:rPr lang="en-US" sz="1000" dirty="0"/>
              <a:t>envisages a permanent </a:t>
            </a:r>
            <a:r>
              <a:rPr lang="en-US" sz="1000" dirty="0">
                <a:solidFill>
                  <a:srgbClr val="E30613"/>
                </a:solidFill>
              </a:rPr>
              <a:t>import of 50-70% of the </a:t>
            </a:r>
            <a:r>
              <a:rPr lang="en-US" sz="1000" dirty="0" smtClean="0">
                <a:solidFill>
                  <a:srgbClr val="E30613"/>
                </a:solidFill>
              </a:rPr>
              <a:t>demand in 2030</a:t>
            </a:r>
            <a:r>
              <a:rPr lang="en-US" sz="1000" dirty="0" smtClean="0"/>
              <a:t>, </a:t>
            </a:r>
            <a:r>
              <a:rPr lang="en-US" sz="1000" dirty="0"/>
              <a:t>which is to be mainly </a:t>
            </a:r>
            <a:r>
              <a:rPr lang="en-US" sz="1000" dirty="0" smtClean="0"/>
              <a:t>ship-based. </a:t>
            </a:r>
            <a:r>
              <a:rPr lang="en-US" sz="1000" dirty="0"/>
              <a:t>Even if the pipeline share is likely to increase after 2030, ship-based imports should be retained for reasons of risk minimization</a:t>
            </a:r>
            <a:r>
              <a:rPr lang="en-US" sz="1000" dirty="0" smtClean="0"/>
              <a:t>.</a:t>
            </a:r>
          </a:p>
          <a:p>
            <a:pPr marL="0" indent="0">
              <a:buNone/>
            </a:pPr>
            <a:r>
              <a:rPr lang="en-GB" sz="1000" dirty="0" smtClean="0"/>
              <a:t>The ports of Bremen are already preparing for this role as energy hub </a:t>
            </a:r>
            <a:r>
              <a:rPr lang="en-US" sz="1000" dirty="0" smtClean="0"/>
              <a:t>especially </a:t>
            </a:r>
            <a:r>
              <a:rPr lang="en-US" sz="1000" dirty="0"/>
              <a:t>in the following </a:t>
            </a:r>
            <a:r>
              <a:rPr lang="en-US" sz="1000" dirty="0" smtClean="0"/>
              <a:t>sectors</a:t>
            </a:r>
          </a:p>
          <a:p>
            <a:pPr marL="0" indent="0">
              <a:buNone/>
            </a:pPr>
            <a:endParaRPr lang="en-GB" sz="1000" dirty="0" smtClean="0"/>
          </a:p>
          <a:p>
            <a:r>
              <a:rPr lang="en-GB" sz="1000" b="1" dirty="0" smtClean="0"/>
              <a:t>Hydrogen import</a:t>
            </a:r>
          </a:p>
          <a:p>
            <a:r>
              <a:rPr lang="en-GB" sz="1000" b="1" dirty="0" smtClean="0"/>
              <a:t>CO</a:t>
            </a:r>
            <a:r>
              <a:rPr lang="en-GB" sz="600" b="1" dirty="0" smtClean="0"/>
              <a:t>2</a:t>
            </a:r>
            <a:r>
              <a:rPr lang="en-GB" sz="1000" b="1" dirty="0" smtClean="0"/>
              <a:t> export</a:t>
            </a:r>
          </a:p>
          <a:p>
            <a:r>
              <a:rPr lang="en-GB" sz="1000" b="1" dirty="0" smtClean="0"/>
              <a:t>Support for offshore wind power generation</a:t>
            </a:r>
          </a:p>
          <a:p>
            <a:endParaRPr lang="en-GB" sz="1000" dirty="0" smtClean="0"/>
          </a:p>
          <a:p>
            <a:pPr marL="0" indent="0">
              <a:buNone/>
            </a:pPr>
            <a:r>
              <a:rPr lang="en-GB" sz="1000" dirty="0" smtClean="0"/>
              <a:t>Two fundamental </a:t>
            </a:r>
            <a:r>
              <a:rPr lang="en-GB" sz="1000" dirty="0" smtClean="0">
                <a:solidFill>
                  <a:srgbClr val="E30613"/>
                </a:solidFill>
              </a:rPr>
              <a:t>research studies </a:t>
            </a:r>
            <a:r>
              <a:rPr lang="en-GB" sz="1000" dirty="0" smtClean="0"/>
              <a:t>have been carried out in 2022 to clarify how the ports of Bremen und Bremerhaven can contribute to climate-neutral energy security in future.</a:t>
            </a:r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r>
              <a:rPr lang="en-GB" b="1" dirty="0" smtClean="0">
                <a:solidFill>
                  <a:schemeClr val="bg1">
                    <a:lumMod val="65000"/>
                  </a:schemeClr>
                </a:solidFill>
              </a:rPr>
              <a:t>NO PORTS – NO ENERGY – NO INDUSTRY</a:t>
            </a:r>
            <a:endParaRPr lang="en-GB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/>
          <a:srcRect t="7290" b="11462"/>
          <a:stretch/>
        </p:blipFill>
        <p:spPr>
          <a:xfrm>
            <a:off x="430354" y="411510"/>
            <a:ext cx="3350743" cy="2041800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798855" y="2021262"/>
            <a:ext cx="3307464" cy="396000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6" name="Rechteck 15"/>
          <p:cNvSpPr/>
          <p:nvPr/>
        </p:nvSpPr>
        <p:spPr>
          <a:xfrm>
            <a:off x="798854" y="2408552"/>
            <a:ext cx="2477001" cy="396000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755576" y="1995686"/>
            <a:ext cx="3816424" cy="699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Monserat"/>
                <a:ea typeface="+mj-ea"/>
                <a:cs typeface="+mj-cs"/>
              </a:defRPr>
            </a:lvl1pPr>
          </a:lstStyle>
          <a:p>
            <a:r>
              <a:rPr lang="en-US" sz="2400" b="0" dirty="0" smtClean="0">
                <a:solidFill>
                  <a:schemeClr val="bg1"/>
                </a:solidFill>
              </a:rPr>
              <a:t>Port for climate-neutral </a:t>
            </a:r>
            <a:br>
              <a:rPr lang="en-US" sz="2400" b="0" dirty="0" smtClean="0">
                <a:solidFill>
                  <a:schemeClr val="bg1"/>
                </a:solidFill>
              </a:rPr>
            </a:br>
            <a:r>
              <a:rPr lang="en-US" sz="2400" b="0" dirty="0" smtClean="0">
                <a:solidFill>
                  <a:schemeClr val="bg1"/>
                </a:solidFill>
              </a:rPr>
              <a:t>energy security 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87525" y="4839983"/>
            <a:ext cx="900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smtClean="0">
                <a:solidFill>
                  <a:srgbClr val="C0C0C0"/>
                </a:solidFill>
              </a:rPr>
              <a:t>© </a:t>
            </a:r>
            <a:r>
              <a:rPr lang="de-DE" sz="600" dirty="0" err="1" smtClean="0">
                <a:solidFill>
                  <a:srgbClr val="C0C0C0"/>
                </a:solidFill>
              </a:rPr>
              <a:t>bremenports</a:t>
            </a:r>
            <a:endParaRPr lang="de-DE" sz="600" dirty="0">
              <a:solidFill>
                <a:srgbClr val="C0C0C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095244" y="4560138"/>
            <a:ext cx="900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smtClean="0"/>
              <a:t>Quelle: Bosch</a:t>
            </a:r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270125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14:warp dir="i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0985" y="1995686"/>
            <a:ext cx="5361235" cy="35741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3000">
                <a:schemeClr val="bg1"/>
              </a:gs>
              <a:gs pos="40000">
                <a:srgbClr val="F0F4FA"/>
              </a:gs>
              <a:gs pos="83000">
                <a:schemeClr val="accent1">
                  <a:tint val="23500"/>
                  <a:satMod val="160000"/>
                  <a:alpha val="35000"/>
                </a:schemeClr>
              </a:gs>
            </a:gsLst>
            <a:lin ang="5400000" scaled="0"/>
          </a:gradFill>
          <a:effectLst>
            <a:softEdge rad="635000"/>
          </a:effectLst>
        </p:spPr>
      </p:pic>
      <p:sp>
        <p:nvSpPr>
          <p:cNvPr id="23" name="Ellipse 31"/>
          <p:cNvSpPr/>
          <p:nvPr/>
        </p:nvSpPr>
        <p:spPr>
          <a:xfrm>
            <a:off x="-828600" y="-740618"/>
            <a:ext cx="7272000" cy="7272000"/>
          </a:xfrm>
          <a:prstGeom prst="ellipse">
            <a:avLst/>
          </a:prstGeom>
          <a:solidFill>
            <a:srgbClr val="C0C0C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12576" y="915566"/>
            <a:ext cx="4422490" cy="4422490"/>
          </a:xfrm>
          <a:prstGeom prst="rect">
            <a:avLst/>
          </a:prstGeom>
          <a:solidFill>
            <a:srgbClr val="00B050">
              <a:alpha val="0"/>
            </a:srgbClr>
          </a:solidFill>
        </p:spPr>
      </p:pic>
      <p:sp>
        <p:nvSpPr>
          <p:cNvPr id="18" name="Rechteck 17"/>
          <p:cNvSpPr/>
          <p:nvPr/>
        </p:nvSpPr>
        <p:spPr>
          <a:xfrm>
            <a:off x="437809" y="851509"/>
            <a:ext cx="2376000" cy="504000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9" name="Rechteck 18"/>
          <p:cNvSpPr/>
          <p:nvPr/>
        </p:nvSpPr>
        <p:spPr>
          <a:xfrm>
            <a:off x="437809" y="1307576"/>
            <a:ext cx="4536000" cy="504000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16630" y="555526"/>
            <a:ext cx="8727370" cy="254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400" cap="all" dirty="0" smtClean="0">
              <a:latin typeface="Monsera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3000" cap="all" dirty="0" smtClean="0">
                <a:solidFill>
                  <a:schemeClr val="bg1"/>
                </a:solidFill>
              </a:rPr>
              <a:t>PREPARING </a:t>
            </a:r>
            <a:br>
              <a:rPr lang="en-US" sz="3000" cap="all" dirty="0" smtClean="0">
                <a:solidFill>
                  <a:schemeClr val="bg1"/>
                </a:solidFill>
              </a:rPr>
            </a:br>
            <a:r>
              <a:rPr lang="en-US" sz="3000" b="1" cap="all" dirty="0" smtClean="0">
                <a:solidFill>
                  <a:schemeClr val="bg1"/>
                </a:solidFill>
              </a:rPr>
              <a:t>FOR </a:t>
            </a:r>
            <a:r>
              <a:rPr lang="en-US" sz="3000" b="1" cap="all" dirty="0">
                <a:solidFill>
                  <a:schemeClr val="bg1"/>
                </a:solidFill>
              </a:rPr>
              <a:t>THE FUTURE NOW</a:t>
            </a:r>
            <a:r>
              <a:rPr lang="de-DE" sz="3000" b="1" cap="all" dirty="0" smtClean="0">
                <a:solidFill>
                  <a:schemeClr val="bg1"/>
                </a:solidFill>
                <a:latin typeface="Monserat"/>
              </a:rPr>
              <a:t/>
            </a:r>
            <a:br>
              <a:rPr lang="de-DE" sz="3000" b="1" cap="all" dirty="0" smtClean="0">
                <a:solidFill>
                  <a:schemeClr val="bg1"/>
                </a:solidFill>
                <a:latin typeface="Monserat"/>
              </a:rPr>
            </a:br>
            <a:endParaRPr lang="de-DE" sz="3000" b="1" cap="all" dirty="0" smtClean="0">
              <a:solidFill>
                <a:schemeClr val="bg1"/>
              </a:solidFill>
              <a:latin typeface="Monserat"/>
            </a:endParaRPr>
          </a:p>
        </p:txBody>
      </p:sp>
      <p:sp>
        <p:nvSpPr>
          <p:cNvPr id="13" name="Textplatzhalter 3"/>
          <p:cNvSpPr txBox="1">
            <a:spLocks/>
          </p:cNvSpPr>
          <p:nvPr/>
        </p:nvSpPr>
        <p:spPr>
          <a:xfrm>
            <a:off x="472008" y="2283718"/>
            <a:ext cx="4676056" cy="11251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Monserat"/>
              </a:rPr>
              <a:t>We have launched a large number of </a:t>
            </a:r>
            <a:r>
              <a:rPr lang="en-US" sz="2000" b="1" dirty="0">
                <a:latin typeface="Monserat"/>
              </a:rPr>
              <a:t>projects</a:t>
            </a:r>
            <a:r>
              <a:rPr lang="en-US" sz="2000" dirty="0">
                <a:latin typeface="Monserat"/>
              </a:rPr>
              <a:t> to ensure that the ports of Bremen are prepared for the future.</a:t>
            </a:r>
            <a:endParaRPr lang="de-DE" sz="2000" dirty="0">
              <a:latin typeface="Monserat"/>
            </a:endParaRPr>
          </a:p>
        </p:txBody>
      </p:sp>
      <p:sp>
        <p:nvSpPr>
          <p:cNvPr id="14" name="Ellipse 31"/>
          <p:cNvSpPr/>
          <p:nvPr/>
        </p:nvSpPr>
        <p:spPr>
          <a:xfrm>
            <a:off x="6451183" y="790745"/>
            <a:ext cx="1865293" cy="1781005"/>
          </a:xfrm>
          <a:prstGeom prst="ellipse">
            <a:avLst/>
          </a:prstGeom>
          <a:solidFill>
            <a:srgbClr val="00B05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ysClr val="windowText" lastClr="000000"/>
                </a:solidFill>
              </a:rPr>
              <a:t/>
            </a:r>
            <a:br>
              <a:rPr lang="de-DE" sz="1500" dirty="0">
                <a:solidFill>
                  <a:sysClr val="windowText" lastClr="000000"/>
                </a:solidFill>
              </a:rPr>
            </a:br>
            <a:r>
              <a:rPr lang="de-DE" sz="1500" dirty="0">
                <a:solidFill>
                  <a:sysClr val="windowText" lastClr="000000"/>
                </a:solidFill>
              </a:rPr>
              <a:t/>
            </a:r>
            <a:br>
              <a:rPr lang="de-DE" sz="1500" dirty="0">
                <a:solidFill>
                  <a:sysClr val="windowText" lastClr="000000"/>
                </a:solidFill>
              </a:rPr>
            </a:br>
            <a:r>
              <a:rPr lang="de-DE" sz="1500" dirty="0" smtClean="0">
                <a:solidFill>
                  <a:sysClr val="windowText" lastClr="000000"/>
                </a:solidFill>
              </a:rPr>
              <a:t/>
            </a:r>
            <a:br>
              <a:rPr lang="de-DE" sz="1500" dirty="0" smtClean="0">
                <a:solidFill>
                  <a:sysClr val="windowText" lastClr="000000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hydrogen </a:t>
            </a:r>
            <a:r>
              <a:rPr lang="en-US" sz="1400" dirty="0">
                <a:solidFill>
                  <a:schemeClr val="tx1"/>
                </a:solidFill>
              </a:rPr>
              <a:t>economy development opportunities</a:t>
            </a: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16" name="Picture 3" descr="B:\Marketing\Fotos-PR-Marketing\03_Logos\bremenports\Logo\CI_eps\bp_weis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55" y="4680347"/>
            <a:ext cx="1343805" cy="339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lipse 31"/>
          <p:cNvSpPr/>
          <p:nvPr/>
        </p:nvSpPr>
        <p:spPr>
          <a:xfrm>
            <a:off x="6590549" y="2739185"/>
            <a:ext cx="1746009" cy="1704773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ysClr val="windowText" lastClr="000000"/>
                </a:solidFill>
                <a:latin typeface="Monserat"/>
              </a:rPr>
              <a:t/>
            </a:r>
            <a:br>
              <a:rPr lang="de-DE" sz="1600" dirty="0" smtClean="0">
                <a:solidFill>
                  <a:sysClr val="windowText" lastClr="000000"/>
                </a:solidFill>
                <a:latin typeface="Monserat"/>
              </a:rPr>
            </a:br>
            <a:r>
              <a:rPr lang="de-DE" sz="1600" dirty="0" smtClean="0">
                <a:solidFill>
                  <a:sysClr val="windowText" lastClr="000000"/>
                </a:solidFill>
                <a:latin typeface="Monserat"/>
              </a:rPr>
              <a:t/>
            </a:r>
            <a:br>
              <a:rPr lang="de-DE" sz="1600" dirty="0" smtClean="0">
                <a:solidFill>
                  <a:sysClr val="windowText" lastClr="000000"/>
                </a:solidFill>
                <a:latin typeface="Monserat"/>
              </a:rPr>
            </a:br>
            <a:r>
              <a:rPr lang="de-DE" sz="1600" dirty="0" smtClean="0">
                <a:solidFill>
                  <a:sysClr val="windowText" lastClr="000000"/>
                </a:solidFill>
                <a:latin typeface="Monserat"/>
              </a:rPr>
              <a:t/>
            </a:r>
            <a:br>
              <a:rPr lang="de-DE" sz="1600" dirty="0" smtClean="0">
                <a:solidFill>
                  <a:sysClr val="windowText" lastClr="000000"/>
                </a:solidFill>
                <a:latin typeface="Monserat"/>
              </a:rPr>
            </a:br>
            <a:r>
              <a:rPr lang="de-DE" sz="1400" dirty="0">
                <a:solidFill>
                  <a:sysClr val="windowText" lastClr="000000"/>
                </a:solidFill>
                <a:latin typeface="Monserat"/>
              </a:rPr>
              <a:t>sH</a:t>
            </a:r>
            <a:r>
              <a:rPr lang="de-DE" sz="1050" dirty="0">
                <a:solidFill>
                  <a:sysClr val="windowText" lastClr="000000"/>
                </a:solidFill>
                <a:latin typeface="Monserat"/>
              </a:rPr>
              <a:t>2</a:t>
            </a:r>
            <a:r>
              <a:rPr lang="de-DE" sz="1400" dirty="0">
                <a:solidFill>
                  <a:sysClr val="windowText" lastClr="000000"/>
                </a:solidFill>
                <a:latin typeface="Monserat"/>
              </a:rPr>
              <a:t>UNTER</a:t>
            </a:r>
          </a:p>
        </p:txBody>
      </p:sp>
      <p:sp>
        <p:nvSpPr>
          <p:cNvPr id="25" name="Ellipse 31"/>
          <p:cNvSpPr/>
          <p:nvPr/>
        </p:nvSpPr>
        <p:spPr>
          <a:xfrm>
            <a:off x="5148135" y="1814932"/>
            <a:ext cx="1929694" cy="1884120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 smtClean="0">
                <a:solidFill>
                  <a:sysClr val="windowText" lastClr="000000"/>
                </a:solidFill>
              </a:rPr>
              <a:t/>
            </a:r>
            <a:br>
              <a:rPr lang="de-DE" sz="1500" dirty="0" smtClean="0">
                <a:solidFill>
                  <a:sysClr val="windowText" lastClr="000000"/>
                </a:solidFill>
              </a:rPr>
            </a:br>
            <a:r>
              <a:rPr lang="de-DE" sz="1500" dirty="0" smtClean="0">
                <a:solidFill>
                  <a:sysClr val="windowText" lastClr="000000"/>
                </a:solidFill>
              </a:rPr>
              <a:t/>
            </a:r>
            <a:br>
              <a:rPr lang="de-DE" sz="1500" dirty="0" smtClean="0">
                <a:solidFill>
                  <a:sysClr val="windowText" lastClr="000000"/>
                </a:solidFill>
              </a:rPr>
            </a:br>
            <a:r>
              <a:rPr lang="de-DE" sz="1500" dirty="0" smtClean="0">
                <a:solidFill>
                  <a:sysClr val="windowText" lastClr="000000"/>
                </a:solidFill>
              </a:rPr>
              <a:t/>
            </a:r>
            <a:br>
              <a:rPr lang="de-DE" sz="1500" dirty="0" smtClean="0">
                <a:solidFill>
                  <a:sysClr val="windowText" lastClr="000000"/>
                </a:solidFill>
              </a:rPr>
            </a:br>
            <a:r>
              <a:rPr lang="de-DE" sz="1400" dirty="0" err="1" smtClean="0">
                <a:solidFill>
                  <a:schemeClr val="tx1"/>
                </a:solidFill>
                <a:latin typeface="Monserat"/>
              </a:rPr>
              <a:t>fishery-port</a:t>
            </a:r>
            <a:r>
              <a:rPr lang="de-DE" sz="1400" dirty="0">
                <a:solidFill>
                  <a:schemeClr val="tx1"/>
                </a:solidFill>
                <a:latin typeface="Monserat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Monserat"/>
              </a:rPr>
              <a:t>capability</a:t>
            </a:r>
            <a:r>
              <a:rPr lang="de-DE" sz="1400" dirty="0">
                <a:solidFill>
                  <a:schemeClr val="tx1"/>
                </a:solidFill>
                <a:latin typeface="Monserat"/>
              </a:rPr>
              <a:t>  </a:t>
            </a:r>
            <a:r>
              <a:rPr lang="de-DE" sz="1400" dirty="0" err="1" smtClean="0">
                <a:solidFill>
                  <a:schemeClr val="tx1"/>
                </a:solidFill>
                <a:latin typeface="Monserat"/>
              </a:rPr>
              <a:t>study</a:t>
            </a:r>
            <a:endParaRPr lang="de-DE" sz="1400" dirty="0">
              <a:solidFill>
                <a:schemeClr val="tx1"/>
              </a:solidFill>
              <a:latin typeface="Monserat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638" y="2058799"/>
            <a:ext cx="654545" cy="65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:\Marketing\Arbeitsdateien\!Marketing NEU ab 2022\Internes Marketing\Präsentationen\Grafiken\zuhaus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88" y="465998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7752" y="915566"/>
            <a:ext cx="612153" cy="61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4864" y="3034106"/>
            <a:ext cx="749504" cy="74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2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arp dir="in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Ellipse 31"/>
          <p:cNvSpPr/>
          <p:nvPr/>
        </p:nvSpPr>
        <p:spPr>
          <a:xfrm>
            <a:off x="287525" y="531525"/>
            <a:ext cx="8597602" cy="4308458"/>
          </a:xfrm>
          <a:prstGeom prst="rect">
            <a:avLst/>
          </a:prstGeom>
          <a:solidFill>
            <a:srgbClr val="C0C0C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74" name="Rechteck 73"/>
          <p:cNvSpPr/>
          <p:nvPr/>
        </p:nvSpPr>
        <p:spPr>
          <a:xfrm>
            <a:off x="465926" y="732061"/>
            <a:ext cx="7706473" cy="61555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1200" b="1" dirty="0"/>
              <a:t>Hydrogen economy development </a:t>
            </a:r>
            <a:r>
              <a:rPr lang="en-US" sz="1200" b="1" dirty="0" smtClean="0"/>
              <a:t>opportunities </a:t>
            </a:r>
            <a:r>
              <a:rPr lang="en-GB" sz="1200" b="1" dirty="0" smtClean="0"/>
              <a:t>- Round up - general requirements</a:t>
            </a:r>
          </a:p>
          <a:p>
            <a:r>
              <a:rPr lang="en-GB" sz="1200" dirty="0" smtClean="0"/>
              <a:t>Fundamental points of action</a:t>
            </a:r>
          </a:p>
          <a:p>
            <a:endParaRPr lang="en-GB" sz="1000" dirty="0"/>
          </a:p>
        </p:txBody>
      </p:sp>
      <p:pic>
        <p:nvPicPr>
          <p:cNvPr id="90" name="Grafik 8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861" y="-47950"/>
            <a:ext cx="1539580" cy="153958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287525" y="4839983"/>
            <a:ext cx="900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rgbClr val="C0C0C0"/>
                </a:solidFill>
              </a:rPr>
              <a:t>© bremenports</a:t>
            </a:r>
            <a:endParaRPr lang="en-GB" sz="600" dirty="0">
              <a:solidFill>
                <a:srgbClr val="C0C0C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65927" y="1275606"/>
            <a:ext cx="7562457" cy="218521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171450" indent="-171450">
              <a:spcBef>
                <a:spcPts val="1200"/>
              </a:spcBef>
              <a:buBlip>
                <a:blip r:embed="rId4"/>
              </a:buBlip>
            </a:pPr>
            <a:r>
              <a:rPr lang="en-GB" sz="1200" dirty="0" smtClean="0"/>
              <a:t>Pipeline connection to                                                     hydrogen backbone / storage caverns</a:t>
            </a:r>
          </a:p>
          <a:p>
            <a:pPr marL="171450" indent="-171450">
              <a:spcBef>
                <a:spcPts val="1200"/>
              </a:spcBef>
              <a:buBlip>
                <a:blip r:embed="rId4"/>
              </a:buBlip>
            </a:pPr>
            <a:r>
              <a:rPr lang="en-GB" sz="1200" dirty="0" smtClean="0"/>
              <a:t>Transhipment facilities,                                                 import and storage</a:t>
            </a:r>
          </a:p>
          <a:p>
            <a:pPr marL="171450" indent="-171450">
              <a:spcBef>
                <a:spcPts val="1200"/>
              </a:spcBef>
              <a:buBlip>
                <a:blip r:embed="rId4"/>
              </a:buBlip>
            </a:pPr>
            <a:r>
              <a:rPr lang="en-GB" sz="1200" dirty="0" smtClean="0"/>
              <a:t>Bunker facilities / refuelling stations</a:t>
            </a:r>
          </a:p>
          <a:p>
            <a:pPr marL="171450" indent="-171450">
              <a:spcBef>
                <a:spcPts val="1200"/>
              </a:spcBef>
              <a:buBlip>
                <a:blip r:embed="rId4"/>
              </a:buBlip>
            </a:pPr>
            <a:r>
              <a:rPr lang="en-GB" sz="1200" dirty="0" smtClean="0"/>
              <a:t>Regasification plant</a:t>
            </a:r>
          </a:p>
          <a:p>
            <a:pPr marL="171450" indent="-171450">
              <a:spcBef>
                <a:spcPts val="1200"/>
              </a:spcBef>
              <a:buBlip>
                <a:blip r:embed="rId4"/>
              </a:buBlip>
            </a:pPr>
            <a:r>
              <a:rPr lang="en-GB" sz="1200" dirty="0" smtClean="0"/>
              <a:t>Loading facilities for tank trucks, tank wagons and potentially tanker vessels / barges </a:t>
            </a:r>
          </a:p>
          <a:p>
            <a:pPr marL="171450" indent="-171450">
              <a:spcBef>
                <a:spcPts val="1200"/>
              </a:spcBef>
              <a:buBlip>
                <a:blip r:embed="rId4"/>
              </a:buBlip>
            </a:pPr>
            <a:r>
              <a:rPr lang="en-GB" sz="1200" dirty="0" smtClean="0"/>
              <a:t>Establishment of green transport corridors</a:t>
            </a:r>
          </a:p>
          <a:p>
            <a:pPr marL="171450" indent="-171450">
              <a:spcBef>
                <a:spcPts val="1200"/>
              </a:spcBef>
              <a:buBlip>
                <a:blip r:embed="rId4"/>
              </a:buBlip>
            </a:pPr>
            <a:r>
              <a:rPr lang="en-GB" sz="1200" dirty="0" smtClean="0"/>
              <a:t>Process heat circuits</a:t>
            </a:r>
          </a:p>
          <a:p>
            <a:pPr marL="171450" indent="-171450">
              <a:spcBef>
                <a:spcPts val="1200"/>
              </a:spcBef>
              <a:buBlip>
                <a:blip r:embed="rId4"/>
              </a:buBlip>
            </a:pPr>
            <a:r>
              <a:rPr lang="en-GB" sz="1200" dirty="0" smtClean="0"/>
              <a:t>Local production of various </a:t>
            </a:r>
            <a:r>
              <a:rPr lang="en-GB" sz="1200" dirty="0" err="1" smtClean="0"/>
              <a:t>PtX</a:t>
            </a:r>
            <a:r>
              <a:rPr lang="en-GB" sz="1200" dirty="0" smtClean="0"/>
              <a:t> fuels</a:t>
            </a:r>
          </a:p>
          <a:p>
            <a:pPr marL="171450" indent="-171450">
              <a:spcBef>
                <a:spcPts val="1200"/>
              </a:spcBef>
              <a:buBlip>
                <a:blip r:embed="rId4"/>
              </a:buBlip>
            </a:pPr>
            <a:r>
              <a:rPr lang="en-GB" sz="1200" dirty="0" smtClean="0"/>
              <a:t>CO</a:t>
            </a:r>
            <a:r>
              <a:rPr lang="en-GB" sz="1200" baseline="-25000" dirty="0" smtClean="0"/>
              <a:t>2 </a:t>
            </a:r>
            <a:r>
              <a:rPr lang="en-GB" sz="1200" dirty="0" smtClean="0"/>
              <a:t>transhipment terminal linked with local e-fuel production </a:t>
            </a:r>
          </a:p>
          <a:p>
            <a:pPr marL="171450" indent="-171450">
              <a:spcBef>
                <a:spcPts val="1200"/>
              </a:spcBef>
              <a:buBlip>
                <a:blip r:embed="rId4"/>
              </a:buBlip>
            </a:pPr>
            <a:r>
              <a:rPr lang="en-GB" sz="1200" dirty="0" smtClean="0"/>
              <a:t>Supply of green energy</a:t>
            </a:r>
            <a:endParaRPr lang="en-GB" sz="1200" dirty="0"/>
          </a:p>
        </p:txBody>
      </p:sp>
      <p:sp>
        <p:nvSpPr>
          <p:cNvPr id="3" name="Ellipse 2"/>
          <p:cNvSpPr/>
          <p:nvPr/>
        </p:nvSpPr>
        <p:spPr>
          <a:xfrm>
            <a:off x="503482" y="1307934"/>
            <a:ext cx="217641" cy="217641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9" name="Ellipse 68"/>
          <p:cNvSpPr/>
          <p:nvPr/>
        </p:nvSpPr>
        <p:spPr>
          <a:xfrm>
            <a:off x="503483" y="1830213"/>
            <a:ext cx="217641" cy="217641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Ellipse 71"/>
          <p:cNvSpPr/>
          <p:nvPr/>
        </p:nvSpPr>
        <p:spPr>
          <a:xfrm>
            <a:off x="503481" y="2358036"/>
            <a:ext cx="217641" cy="217641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Ellipse 72"/>
          <p:cNvSpPr/>
          <p:nvPr/>
        </p:nvSpPr>
        <p:spPr>
          <a:xfrm>
            <a:off x="503480" y="2684246"/>
            <a:ext cx="217641" cy="217641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Ellipse 80"/>
          <p:cNvSpPr/>
          <p:nvPr/>
        </p:nvSpPr>
        <p:spPr>
          <a:xfrm>
            <a:off x="4193117" y="1324139"/>
            <a:ext cx="217641" cy="217641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2" name="Ellipse 81"/>
          <p:cNvSpPr/>
          <p:nvPr/>
        </p:nvSpPr>
        <p:spPr>
          <a:xfrm>
            <a:off x="4193113" y="1650728"/>
            <a:ext cx="217641" cy="217641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Ellipse 83"/>
          <p:cNvSpPr/>
          <p:nvPr/>
        </p:nvSpPr>
        <p:spPr>
          <a:xfrm>
            <a:off x="4193117" y="1995686"/>
            <a:ext cx="217641" cy="217641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llipse 16"/>
          <p:cNvSpPr/>
          <p:nvPr/>
        </p:nvSpPr>
        <p:spPr>
          <a:xfrm>
            <a:off x="503479" y="3002441"/>
            <a:ext cx="217641" cy="217641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llipse 17"/>
          <p:cNvSpPr/>
          <p:nvPr/>
        </p:nvSpPr>
        <p:spPr>
          <a:xfrm>
            <a:off x="4193115" y="2322015"/>
            <a:ext cx="217641" cy="217641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 descr="Wasserstoffwirtschaft verhindert die Energiewende – ChemieXtra – Die  Fachzeitschrift der Chemiebranch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29414"/>
            <a:ext cx="2626674" cy="14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615753" y="4380292"/>
            <a:ext cx="1944216" cy="392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dirty="0" smtClean="0"/>
              <a:t>Source: </a:t>
            </a:r>
            <a:r>
              <a:rPr lang="de-DE" sz="800" dirty="0" err="1" smtClean="0"/>
              <a:t>ChemieXtra</a:t>
            </a:r>
            <a:endParaRPr lang="de-DE" sz="800" dirty="0"/>
          </a:p>
        </p:txBody>
      </p:sp>
      <p:sp>
        <p:nvSpPr>
          <p:cNvPr id="20" name="Ellipse 19"/>
          <p:cNvSpPr/>
          <p:nvPr/>
        </p:nvSpPr>
        <p:spPr>
          <a:xfrm>
            <a:off x="4193117" y="2823681"/>
            <a:ext cx="217641" cy="217641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36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14:warp dir="i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Ellipse 31"/>
          <p:cNvSpPr/>
          <p:nvPr/>
        </p:nvSpPr>
        <p:spPr>
          <a:xfrm>
            <a:off x="333057" y="483519"/>
            <a:ext cx="8597602" cy="4179700"/>
          </a:xfrm>
          <a:prstGeom prst="rect">
            <a:avLst/>
          </a:prstGeom>
          <a:solidFill>
            <a:srgbClr val="C0C0C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87" name="Rechteck 86"/>
          <p:cNvSpPr/>
          <p:nvPr/>
        </p:nvSpPr>
        <p:spPr>
          <a:xfrm>
            <a:off x="465927" y="483518"/>
            <a:ext cx="6410329" cy="61555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1200" b="1" dirty="0"/>
              <a:t>Hydrogen economy development opportunities</a:t>
            </a:r>
            <a:r>
              <a:rPr lang="en-US" sz="1200" b="1" dirty="0" smtClean="0"/>
              <a:t> </a:t>
            </a:r>
          </a:p>
          <a:p>
            <a:r>
              <a:rPr lang="en-GB" sz="1200" dirty="0" smtClean="0"/>
              <a:t>Energy future at the ports of Bremen and Bremerhaven</a:t>
            </a:r>
            <a:br>
              <a:rPr lang="en-GB" sz="1200" dirty="0" smtClean="0"/>
            </a:br>
            <a:endParaRPr lang="en-GB" sz="1000" dirty="0"/>
          </a:p>
        </p:txBody>
      </p:sp>
      <p:pic>
        <p:nvPicPr>
          <p:cNvPr id="90" name="Grafik 8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47950"/>
            <a:ext cx="1539580" cy="1539580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6207232" y="1140296"/>
            <a:ext cx="2594980" cy="34163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E30613"/>
                </a:solidFill>
              </a:rPr>
              <a:t>Regional &amp; National supply</a:t>
            </a:r>
          </a:p>
          <a:p>
            <a:pPr>
              <a:spcBef>
                <a:spcPts val="1200"/>
              </a:spcBef>
            </a:pPr>
            <a:r>
              <a:rPr lang="en-GB" sz="1200" b="1" dirty="0" smtClean="0"/>
              <a:t>Import terminal</a:t>
            </a:r>
            <a:r>
              <a:rPr lang="en-GB" sz="1200" dirty="0" smtClean="0"/>
              <a:t> for hydrogen &amp; hydrogen derivatives</a:t>
            </a:r>
          </a:p>
          <a:p>
            <a:pPr>
              <a:spcBef>
                <a:spcPts val="1200"/>
              </a:spcBef>
            </a:pPr>
            <a:r>
              <a:rPr lang="en-GB" sz="1200" b="1" dirty="0" smtClean="0"/>
              <a:t>H</a:t>
            </a:r>
            <a:r>
              <a:rPr lang="en-GB" sz="800" b="1" dirty="0" smtClean="0"/>
              <a:t>2</a:t>
            </a:r>
            <a:r>
              <a:rPr lang="en-GB" sz="1200" b="1" dirty="0" smtClean="0"/>
              <a:t> pipelines</a:t>
            </a:r>
            <a:r>
              <a:rPr lang="en-GB" sz="1200" dirty="0" smtClean="0"/>
              <a:t>, inland waterway, rail &amp; road transport chains</a:t>
            </a:r>
          </a:p>
          <a:p>
            <a:pPr>
              <a:spcBef>
                <a:spcPts val="1200"/>
              </a:spcBef>
            </a:pPr>
            <a:r>
              <a:rPr lang="en-GB" sz="1200" dirty="0" smtClean="0"/>
              <a:t>Closing gap by connecting pipeline to </a:t>
            </a:r>
            <a:r>
              <a:rPr lang="en-GB" sz="1200" b="1" dirty="0" smtClean="0"/>
              <a:t>European hydrogen backbone</a:t>
            </a:r>
          </a:p>
          <a:p>
            <a:pPr>
              <a:spcBef>
                <a:spcPts val="1200"/>
              </a:spcBef>
            </a:pPr>
            <a:r>
              <a:rPr lang="en-GB" sz="1200" b="1" dirty="0" smtClean="0"/>
              <a:t>Green-fuel production </a:t>
            </a:r>
            <a:r>
              <a:rPr lang="en-GB" sz="1200" dirty="0" smtClean="0"/>
              <a:t>for shipping and aviation</a:t>
            </a:r>
          </a:p>
          <a:p>
            <a:pPr>
              <a:spcBef>
                <a:spcPts val="1200"/>
              </a:spcBef>
            </a:pPr>
            <a:r>
              <a:rPr lang="en-GB" sz="1200" b="1" dirty="0" smtClean="0"/>
              <a:t>Bunker terminals</a:t>
            </a:r>
            <a:r>
              <a:rPr lang="en-GB" sz="1200" dirty="0" smtClean="0"/>
              <a:t> for marine shipping (e.g. methanol)</a:t>
            </a:r>
          </a:p>
          <a:p>
            <a:pPr>
              <a:spcBef>
                <a:spcPts val="1200"/>
              </a:spcBef>
            </a:pPr>
            <a:r>
              <a:rPr lang="en-GB" sz="1200" b="1" dirty="0" smtClean="0"/>
              <a:t>Export terminals </a:t>
            </a:r>
            <a:r>
              <a:rPr lang="en-GB" sz="1200" dirty="0" smtClean="0"/>
              <a:t>for CO</a:t>
            </a:r>
            <a:r>
              <a:rPr lang="en-GB" sz="1200" baseline="-25000" dirty="0" smtClean="0"/>
              <a:t>2</a:t>
            </a:r>
            <a:r>
              <a:rPr lang="en-GB" sz="1200" dirty="0" smtClean="0"/>
              <a:t> from  carbon capture</a:t>
            </a:r>
            <a:endParaRPr lang="en-GB" sz="1200" dirty="0"/>
          </a:p>
        </p:txBody>
      </p:sp>
      <p:grpSp>
        <p:nvGrpSpPr>
          <p:cNvPr id="179" name="Gruppieren 178"/>
          <p:cNvGrpSpPr/>
          <p:nvPr/>
        </p:nvGrpSpPr>
        <p:grpSpPr>
          <a:xfrm>
            <a:off x="614627" y="880327"/>
            <a:ext cx="5490283" cy="3868642"/>
            <a:chOff x="870538" y="782379"/>
            <a:chExt cx="5490283" cy="3868642"/>
          </a:xfrm>
        </p:grpSpPr>
        <p:sp>
          <p:nvSpPr>
            <p:cNvPr id="178" name="Freihandform 177"/>
            <p:cNvSpPr/>
            <p:nvPr/>
          </p:nvSpPr>
          <p:spPr>
            <a:xfrm>
              <a:off x="1828800" y="1943100"/>
              <a:ext cx="3063240" cy="2202180"/>
            </a:xfrm>
            <a:custGeom>
              <a:avLst/>
              <a:gdLst>
                <a:gd name="connsiteX0" fmla="*/ 1470660 w 3063240"/>
                <a:gd name="connsiteY0" fmla="*/ 0 h 2202180"/>
                <a:gd name="connsiteX1" fmla="*/ 2164080 w 3063240"/>
                <a:gd name="connsiteY1" fmla="*/ 0 h 2202180"/>
                <a:gd name="connsiteX2" fmla="*/ 3063240 w 3063240"/>
                <a:gd name="connsiteY2" fmla="*/ 1828800 h 2202180"/>
                <a:gd name="connsiteX3" fmla="*/ 2545080 w 3063240"/>
                <a:gd name="connsiteY3" fmla="*/ 2202180 h 2202180"/>
                <a:gd name="connsiteX4" fmla="*/ 0 w 3063240"/>
                <a:gd name="connsiteY4" fmla="*/ 2186940 h 2202180"/>
                <a:gd name="connsiteX5" fmla="*/ 114300 w 3063240"/>
                <a:gd name="connsiteY5" fmla="*/ 1264920 h 2202180"/>
                <a:gd name="connsiteX6" fmla="*/ 929640 w 3063240"/>
                <a:gd name="connsiteY6" fmla="*/ 1242060 h 2202180"/>
                <a:gd name="connsiteX7" fmla="*/ 723900 w 3063240"/>
                <a:gd name="connsiteY7" fmla="*/ 464820 h 2202180"/>
                <a:gd name="connsiteX8" fmla="*/ 1112520 w 3063240"/>
                <a:gd name="connsiteY8" fmla="*/ 30480 h 2202180"/>
                <a:gd name="connsiteX9" fmla="*/ 1470660 w 3063240"/>
                <a:gd name="connsiteY9" fmla="*/ 0 h 220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3240" h="2202180">
                  <a:moveTo>
                    <a:pt x="1470660" y="0"/>
                  </a:moveTo>
                  <a:lnTo>
                    <a:pt x="2164080" y="0"/>
                  </a:lnTo>
                  <a:lnTo>
                    <a:pt x="3063240" y="1828800"/>
                  </a:lnTo>
                  <a:lnTo>
                    <a:pt x="2545080" y="2202180"/>
                  </a:lnTo>
                  <a:lnTo>
                    <a:pt x="0" y="2186940"/>
                  </a:lnTo>
                  <a:lnTo>
                    <a:pt x="114300" y="1264920"/>
                  </a:lnTo>
                  <a:lnTo>
                    <a:pt x="929640" y="1242060"/>
                  </a:lnTo>
                  <a:lnTo>
                    <a:pt x="723900" y="464820"/>
                  </a:lnTo>
                  <a:lnTo>
                    <a:pt x="1112520" y="30480"/>
                  </a:lnTo>
                  <a:lnTo>
                    <a:pt x="1470660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570" y="2029423"/>
              <a:ext cx="319105" cy="319105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17" y="2533574"/>
              <a:ext cx="349863" cy="349863"/>
            </a:xfrm>
            <a:prstGeom prst="rect">
              <a:avLst/>
            </a:prstGeom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538" y="941537"/>
              <a:ext cx="781695" cy="78169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3731" y="1658849"/>
              <a:ext cx="589135" cy="589135"/>
            </a:xfrm>
            <a:prstGeom prst="rect">
              <a:avLst/>
            </a:prstGeom>
          </p:spPr>
        </p:pic>
        <p:cxnSp>
          <p:nvCxnSpPr>
            <p:cNvPr id="62" name="Gerader Verbinder 61"/>
            <p:cNvCxnSpPr/>
            <p:nvPr/>
          </p:nvCxnSpPr>
          <p:spPr>
            <a:xfrm>
              <a:off x="3305581" y="2203937"/>
              <a:ext cx="629593" cy="111276"/>
            </a:xfrm>
            <a:prstGeom prst="line">
              <a:avLst/>
            </a:prstGeom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Grafik 40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392" y="1287593"/>
              <a:ext cx="319105" cy="319105"/>
            </a:xfrm>
            <a:prstGeom prst="rect">
              <a:avLst/>
            </a:prstGeom>
          </p:spPr>
        </p:pic>
        <p:cxnSp>
          <p:nvCxnSpPr>
            <p:cNvPr id="129" name="Gerader Verbinder 128"/>
            <p:cNvCxnSpPr/>
            <p:nvPr/>
          </p:nvCxnSpPr>
          <p:spPr>
            <a:xfrm flipH="1">
              <a:off x="3225784" y="3337129"/>
              <a:ext cx="1181252" cy="80228"/>
            </a:xfrm>
            <a:prstGeom prst="line">
              <a:avLst/>
            </a:prstGeom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ihandform 53"/>
            <p:cNvSpPr/>
            <p:nvPr/>
          </p:nvSpPr>
          <p:spPr>
            <a:xfrm>
              <a:off x="2641600" y="1659662"/>
              <a:ext cx="914323" cy="595858"/>
            </a:xfrm>
            <a:custGeom>
              <a:avLst/>
              <a:gdLst>
                <a:gd name="connsiteX0" fmla="*/ 0 w 1002453"/>
                <a:gd name="connsiteY0" fmla="*/ 115146 h 717973"/>
                <a:gd name="connsiteX1" fmla="*/ 684107 w 1002453"/>
                <a:gd name="connsiteY1" fmla="*/ 0 h 717973"/>
                <a:gd name="connsiteX2" fmla="*/ 765387 w 1002453"/>
                <a:gd name="connsiteY2" fmla="*/ 474133 h 717973"/>
                <a:gd name="connsiteX3" fmla="*/ 1002453 w 1002453"/>
                <a:gd name="connsiteY3" fmla="*/ 643466 h 717973"/>
                <a:gd name="connsiteX4" fmla="*/ 487680 w 1002453"/>
                <a:gd name="connsiteY4" fmla="*/ 717973 h 717973"/>
                <a:gd name="connsiteX5" fmla="*/ 0 w 1002453"/>
                <a:gd name="connsiteY5" fmla="*/ 115146 h 7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2453" h="717973">
                  <a:moveTo>
                    <a:pt x="0" y="115146"/>
                  </a:moveTo>
                  <a:lnTo>
                    <a:pt x="684107" y="0"/>
                  </a:lnTo>
                  <a:lnTo>
                    <a:pt x="765387" y="474133"/>
                  </a:lnTo>
                  <a:lnTo>
                    <a:pt x="1002453" y="643466"/>
                  </a:lnTo>
                  <a:lnTo>
                    <a:pt x="487680" y="717973"/>
                  </a:lnTo>
                  <a:lnTo>
                    <a:pt x="0" y="115146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smtClean="0">
                  <a:latin typeface="Monserat"/>
                </a:rPr>
                <a:t>BHV</a:t>
              </a:r>
              <a:endParaRPr lang="en-GB" sz="1200" b="1" dirty="0">
                <a:latin typeface="Monserat"/>
              </a:endParaRPr>
            </a:p>
          </p:txBody>
        </p:sp>
        <p:pic>
          <p:nvPicPr>
            <p:cNvPr id="43" name="Picture 3" descr="B:\Marketing\Arbeitsdateien\!Marketing NEU ab 2022\Internes Marketing\Präsentationen\Grafiken\Infrastruktur\konstruktion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763147" y="1228610"/>
              <a:ext cx="551052" cy="551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3301" y="782379"/>
              <a:ext cx="679096" cy="679096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92638" y="1212371"/>
              <a:ext cx="408672" cy="408672"/>
            </a:xfrm>
            <a:prstGeom prst="rect">
              <a:avLst/>
            </a:prstGeom>
          </p:spPr>
        </p:pic>
        <p:cxnSp>
          <p:nvCxnSpPr>
            <p:cNvPr id="150" name="Gerader Verbinder 149"/>
            <p:cNvCxnSpPr/>
            <p:nvPr/>
          </p:nvCxnSpPr>
          <p:spPr>
            <a:xfrm rot="5400000" flipH="1">
              <a:off x="1888096" y="4012601"/>
              <a:ext cx="465809" cy="42296"/>
            </a:xfrm>
            <a:prstGeom prst="line">
              <a:avLst/>
            </a:prstGeom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Grafik 46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656" y="2008730"/>
              <a:ext cx="319105" cy="319105"/>
            </a:xfrm>
            <a:prstGeom prst="rect">
              <a:avLst/>
            </a:prstGeom>
          </p:spPr>
        </p:pic>
        <p:sp>
          <p:nvSpPr>
            <p:cNvPr id="56" name="Freihandform 55"/>
            <p:cNvSpPr/>
            <p:nvPr/>
          </p:nvSpPr>
          <p:spPr>
            <a:xfrm>
              <a:off x="2987824" y="3291830"/>
              <a:ext cx="853440" cy="799254"/>
            </a:xfrm>
            <a:custGeom>
              <a:avLst/>
              <a:gdLst>
                <a:gd name="connsiteX0" fmla="*/ 237067 w 853440"/>
                <a:gd name="connsiteY0" fmla="*/ 0 h 799254"/>
                <a:gd name="connsiteX1" fmla="*/ 0 w 853440"/>
                <a:gd name="connsiteY1" fmla="*/ 264160 h 799254"/>
                <a:gd name="connsiteX2" fmla="*/ 352213 w 853440"/>
                <a:gd name="connsiteY2" fmla="*/ 568960 h 799254"/>
                <a:gd name="connsiteX3" fmla="*/ 358987 w 853440"/>
                <a:gd name="connsiteY3" fmla="*/ 799254 h 799254"/>
                <a:gd name="connsiteX4" fmla="*/ 663787 w 853440"/>
                <a:gd name="connsiteY4" fmla="*/ 792480 h 799254"/>
                <a:gd name="connsiteX5" fmla="*/ 704427 w 853440"/>
                <a:gd name="connsiteY5" fmla="*/ 528320 h 799254"/>
                <a:gd name="connsiteX6" fmla="*/ 853440 w 853440"/>
                <a:gd name="connsiteY6" fmla="*/ 352214 h 799254"/>
                <a:gd name="connsiteX7" fmla="*/ 406400 w 853440"/>
                <a:gd name="connsiteY7" fmla="*/ 250614 h 799254"/>
                <a:gd name="connsiteX8" fmla="*/ 426720 w 853440"/>
                <a:gd name="connsiteY8" fmla="*/ 67734 h 799254"/>
                <a:gd name="connsiteX9" fmla="*/ 237067 w 853440"/>
                <a:gd name="connsiteY9" fmla="*/ 0 h 79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3440" h="799254">
                  <a:moveTo>
                    <a:pt x="237067" y="0"/>
                  </a:moveTo>
                  <a:lnTo>
                    <a:pt x="0" y="264160"/>
                  </a:lnTo>
                  <a:lnTo>
                    <a:pt x="352213" y="568960"/>
                  </a:lnTo>
                  <a:lnTo>
                    <a:pt x="358987" y="799254"/>
                  </a:lnTo>
                  <a:lnTo>
                    <a:pt x="663787" y="792480"/>
                  </a:lnTo>
                  <a:lnTo>
                    <a:pt x="704427" y="528320"/>
                  </a:lnTo>
                  <a:lnTo>
                    <a:pt x="853440" y="352214"/>
                  </a:lnTo>
                  <a:lnTo>
                    <a:pt x="406400" y="250614"/>
                  </a:lnTo>
                  <a:lnTo>
                    <a:pt x="426720" y="67734"/>
                  </a:lnTo>
                  <a:lnTo>
                    <a:pt x="237067" y="0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smtClean="0"/>
                <a:t>HB</a:t>
              </a:r>
              <a:endParaRPr lang="en-GB" sz="1200" b="1" dirty="0"/>
            </a:p>
          </p:txBody>
        </p:sp>
        <p:cxnSp>
          <p:nvCxnSpPr>
            <p:cNvPr id="71" name="Gerader Verbinder 70"/>
            <p:cNvCxnSpPr/>
            <p:nvPr/>
          </p:nvCxnSpPr>
          <p:spPr>
            <a:xfrm>
              <a:off x="3919992" y="2308253"/>
              <a:ext cx="779350" cy="1630893"/>
            </a:xfrm>
            <a:prstGeom prst="line">
              <a:avLst/>
            </a:prstGeom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36905" y="3343818"/>
              <a:ext cx="379487" cy="379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2" name="Gerade Verbindung mit Pfeil 51"/>
            <p:cNvCxnSpPr/>
            <p:nvPr/>
          </p:nvCxnSpPr>
          <p:spPr>
            <a:xfrm>
              <a:off x="1679346" y="1528997"/>
              <a:ext cx="985540" cy="399419"/>
            </a:xfrm>
            <a:prstGeom prst="straightConnector1">
              <a:avLst/>
            </a:prstGeom>
            <a:ln w="25400">
              <a:solidFill>
                <a:schemeClr val="accent1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mit Pfeil 54"/>
            <p:cNvCxnSpPr/>
            <p:nvPr/>
          </p:nvCxnSpPr>
          <p:spPr>
            <a:xfrm>
              <a:off x="1638991" y="1953417"/>
              <a:ext cx="978931" cy="91001"/>
            </a:xfrm>
            <a:prstGeom prst="straightConnector1">
              <a:avLst/>
            </a:prstGeom>
            <a:ln w="25400">
              <a:solidFill>
                <a:schemeClr val="accent1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erader Verbinder 142"/>
            <p:cNvCxnSpPr/>
            <p:nvPr/>
          </p:nvCxnSpPr>
          <p:spPr>
            <a:xfrm>
              <a:off x="4296627" y="4266654"/>
              <a:ext cx="1644185" cy="164280"/>
            </a:xfrm>
            <a:prstGeom prst="line">
              <a:avLst/>
            </a:prstGeom>
            <a:ln w="57150">
              <a:solidFill>
                <a:srgbClr val="919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mit Pfeil 59"/>
            <p:cNvCxnSpPr/>
            <p:nvPr/>
          </p:nvCxnSpPr>
          <p:spPr>
            <a:xfrm flipV="1">
              <a:off x="3557226" y="1333288"/>
              <a:ext cx="1806862" cy="523316"/>
            </a:xfrm>
            <a:prstGeom prst="straightConnector1">
              <a:avLst/>
            </a:prstGeom>
            <a:ln w="25400">
              <a:solidFill>
                <a:schemeClr val="accent1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Gerader Verbinder 138"/>
            <p:cNvCxnSpPr/>
            <p:nvPr/>
          </p:nvCxnSpPr>
          <p:spPr>
            <a:xfrm flipV="1">
              <a:off x="4251477" y="3147078"/>
              <a:ext cx="1472651" cy="1124080"/>
            </a:xfrm>
            <a:prstGeom prst="line">
              <a:avLst/>
            </a:prstGeom>
            <a:ln w="57150">
              <a:solidFill>
                <a:srgbClr val="919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ihandform 65"/>
            <p:cNvSpPr/>
            <p:nvPr/>
          </p:nvSpPr>
          <p:spPr>
            <a:xfrm>
              <a:off x="5724128" y="4102381"/>
              <a:ext cx="636693" cy="548640"/>
            </a:xfrm>
            <a:custGeom>
              <a:avLst/>
              <a:gdLst>
                <a:gd name="connsiteX0" fmla="*/ 0 w 636693"/>
                <a:gd name="connsiteY0" fmla="*/ 142240 h 548640"/>
                <a:gd name="connsiteX1" fmla="*/ 358986 w 636693"/>
                <a:gd name="connsiteY1" fmla="*/ 0 h 548640"/>
                <a:gd name="connsiteX2" fmla="*/ 413173 w 636693"/>
                <a:gd name="connsiteY2" fmla="*/ 250613 h 548640"/>
                <a:gd name="connsiteX3" fmla="*/ 636693 w 636693"/>
                <a:gd name="connsiteY3" fmla="*/ 514773 h 548640"/>
                <a:gd name="connsiteX4" fmla="*/ 209973 w 636693"/>
                <a:gd name="connsiteY4" fmla="*/ 548640 h 548640"/>
                <a:gd name="connsiteX5" fmla="*/ 0 w 636693"/>
                <a:gd name="connsiteY5" fmla="*/ 1422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6693" h="548640">
                  <a:moveTo>
                    <a:pt x="0" y="142240"/>
                  </a:moveTo>
                  <a:lnTo>
                    <a:pt x="358986" y="0"/>
                  </a:lnTo>
                  <a:lnTo>
                    <a:pt x="413173" y="250613"/>
                  </a:lnTo>
                  <a:lnTo>
                    <a:pt x="636693" y="514773"/>
                  </a:lnTo>
                  <a:lnTo>
                    <a:pt x="209973" y="548640"/>
                  </a:lnTo>
                  <a:lnTo>
                    <a:pt x="0" y="142240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algn="ctr"/>
              <a:r>
                <a:rPr lang="en-GB" sz="1200" b="1" dirty="0" smtClean="0">
                  <a:latin typeface="Monserat"/>
                </a:rPr>
                <a:t>SZ</a:t>
              </a:r>
              <a:endParaRPr lang="en-GB" sz="1200" b="1" dirty="0">
                <a:latin typeface="Monserat"/>
              </a:endParaRPr>
            </a:p>
          </p:txBody>
        </p:sp>
        <p:sp>
          <p:nvSpPr>
            <p:cNvPr id="59" name="Freihandform 58"/>
            <p:cNvSpPr/>
            <p:nvPr/>
          </p:nvSpPr>
          <p:spPr>
            <a:xfrm>
              <a:off x="5275406" y="2581613"/>
              <a:ext cx="751840" cy="778934"/>
            </a:xfrm>
            <a:custGeom>
              <a:avLst/>
              <a:gdLst>
                <a:gd name="connsiteX0" fmla="*/ 264160 w 751840"/>
                <a:gd name="connsiteY0" fmla="*/ 0 h 778934"/>
                <a:gd name="connsiteX1" fmla="*/ 0 w 751840"/>
                <a:gd name="connsiteY1" fmla="*/ 304800 h 778934"/>
                <a:gd name="connsiteX2" fmla="*/ 209973 w 751840"/>
                <a:gd name="connsiteY2" fmla="*/ 555414 h 778934"/>
                <a:gd name="connsiteX3" fmla="*/ 216747 w 751840"/>
                <a:gd name="connsiteY3" fmla="*/ 765387 h 778934"/>
                <a:gd name="connsiteX4" fmla="*/ 650240 w 751840"/>
                <a:gd name="connsiteY4" fmla="*/ 778934 h 778934"/>
                <a:gd name="connsiteX5" fmla="*/ 751840 w 751840"/>
                <a:gd name="connsiteY5" fmla="*/ 582507 h 778934"/>
                <a:gd name="connsiteX6" fmla="*/ 433493 w 751840"/>
                <a:gd name="connsiteY6" fmla="*/ 365760 h 778934"/>
                <a:gd name="connsiteX7" fmla="*/ 433493 w 751840"/>
                <a:gd name="connsiteY7" fmla="*/ 128694 h 778934"/>
                <a:gd name="connsiteX8" fmla="*/ 264160 w 751840"/>
                <a:gd name="connsiteY8" fmla="*/ 0 h 77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1840" h="778934">
                  <a:moveTo>
                    <a:pt x="264160" y="0"/>
                  </a:moveTo>
                  <a:lnTo>
                    <a:pt x="0" y="304800"/>
                  </a:lnTo>
                  <a:lnTo>
                    <a:pt x="209973" y="555414"/>
                  </a:lnTo>
                  <a:lnTo>
                    <a:pt x="216747" y="765387"/>
                  </a:lnTo>
                  <a:lnTo>
                    <a:pt x="650240" y="778934"/>
                  </a:lnTo>
                  <a:lnTo>
                    <a:pt x="751840" y="582507"/>
                  </a:lnTo>
                  <a:lnTo>
                    <a:pt x="433493" y="365760"/>
                  </a:lnTo>
                  <a:lnTo>
                    <a:pt x="433493" y="128694"/>
                  </a:lnTo>
                  <a:lnTo>
                    <a:pt x="264160" y="0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tlCol="0" anchor="ctr"/>
            <a:lstStyle/>
            <a:p>
              <a:pPr algn="ctr"/>
              <a:r>
                <a:rPr lang="en-GB" sz="1200" dirty="0" smtClean="0"/>
                <a:t/>
              </a:r>
              <a:br>
                <a:rPr lang="en-GB" sz="1200" dirty="0" smtClean="0"/>
              </a:br>
              <a:r>
                <a:rPr lang="en-GB" sz="1200" b="1" dirty="0" smtClean="0"/>
                <a:t>HH</a:t>
              </a:r>
              <a:endParaRPr lang="en-GB" sz="1200" b="1" dirty="0"/>
            </a:p>
          </p:txBody>
        </p:sp>
        <p:cxnSp>
          <p:nvCxnSpPr>
            <p:cNvPr id="78" name="Gerader Verbinder 77"/>
            <p:cNvCxnSpPr/>
            <p:nvPr/>
          </p:nvCxnSpPr>
          <p:spPr>
            <a:xfrm flipV="1">
              <a:off x="1410300" y="4268618"/>
              <a:ext cx="2929662" cy="8110"/>
            </a:xfrm>
            <a:prstGeom prst="line">
              <a:avLst/>
            </a:prstGeom>
            <a:ln w="57150">
              <a:solidFill>
                <a:srgbClr val="919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Grafik 90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622" y="1832967"/>
              <a:ext cx="319105" cy="319105"/>
            </a:xfrm>
            <a:prstGeom prst="rect">
              <a:avLst/>
            </a:prstGeom>
          </p:spPr>
        </p:pic>
        <p:cxnSp>
          <p:nvCxnSpPr>
            <p:cNvPr id="95" name="Gerader Verbinder 94"/>
            <p:cNvCxnSpPr/>
            <p:nvPr/>
          </p:nvCxnSpPr>
          <p:spPr>
            <a:xfrm flipH="1">
              <a:off x="3694230" y="2809341"/>
              <a:ext cx="465809" cy="42296"/>
            </a:xfrm>
            <a:prstGeom prst="line">
              <a:avLst/>
            </a:prstGeom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Freihandform 56"/>
            <p:cNvSpPr/>
            <p:nvPr/>
          </p:nvSpPr>
          <p:spPr>
            <a:xfrm>
              <a:off x="1009257" y="3967643"/>
              <a:ext cx="636693" cy="548640"/>
            </a:xfrm>
            <a:custGeom>
              <a:avLst/>
              <a:gdLst>
                <a:gd name="connsiteX0" fmla="*/ 0 w 636693"/>
                <a:gd name="connsiteY0" fmla="*/ 142240 h 548640"/>
                <a:gd name="connsiteX1" fmla="*/ 358986 w 636693"/>
                <a:gd name="connsiteY1" fmla="*/ 0 h 548640"/>
                <a:gd name="connsiteX2" fmla="*/ 413173 w 636693"/>
                <a:gd name="connsiteY2" fmla="*/ 250613 h 548640"/>
                <a:gd name="connsiteX3" fmla="*/ 636693 w 636693"/>
                <a:gd name="connsiteY3" fmla="*/ 514773 h 548640"/>
                <a:gd name="connsiteX4" fmla="*/ 209973 w 636693"/>
                <a:gd name="connsiteY4" fmla="*/ 548640 h 548640"/>
                <a:gd name="connsiteX5" fmla="*/ 0 w 636693"/>
                <a:gd name="connsiteY5" fmla="*/ 1422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6693" h="548640">
                  <a:moveTo>
                    <a:pt x="0" y="142240"/>
                  </a:moveTo>
                  <a:lnTo>
                    <a:pt x="358986" y="0"/>
                  </a:lnTo>
                  <a:lnTo>
                    <a:pt x="413173" y="250613"/>
                  </a:lnTo>
                  <a:lnTo>
                    <a:pt x="636693" y="514773"/>
                  </a:lnTo>
                  <a:lnTo>
                    <a:pt x="209973" y="548640"/>
                  </a:lnTo>
                  <a:lnTo>
                    <a:pt x="0" y="142240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pPr algn="ctr"/>
              <a:r>
                <a:rPr lang="en-GB" sz="1200" b="1" dirty="0" smtClean="0">
                  <a:latin typeface="Monserat"/>
                </a:rPr>
                <a:t>B,  </a:t>
              </a:r>
              <a:br>
                <a:rPr lang="en-GB" sz="1200" b="1" dirty="0" smtClean="0">
                  <a:latin typeface="Monserat"/>
                </a:rPr>
              </a:br>
              <a:r>
                <a:rPr lang="en-GB" sz="1200" b="1" dirty="0" smtClean="0">
                  <a:latin typeface="Monserat"/>
                </a:rPr>
                <a:t>NL</a:t>
              </a:r>
              <a:endParaRPr lang="en-GB" sz="1200" dirty="0">
                <a:latin typeface="Monserat"/>
              </a:endParaRPr>
            </a:p>
          </p:txBody>
        </p:sp>
        <p:sp>
          <p:nvSpPr>
            <p:cNvPr id="100" name="Flussdiagramm: Grenzstelle 99"/>
            <p:cNvSpPr/>
            <p:nvPr/>
          </p:nvSpPr>
          <p:spPr>
            <a:xfrm>
              <a:off x="2817676" y="2757476"/>
              <a:ext cx="933516" cy="224107"/>
            </a:xfrm>
            <a:prstGeom prst="flowChartTerminator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 smtClean="0">
                  <a:solidFill>
                    <a:schemeClr val="tx1"/>
                  </a:solidFill>
                  <a:latin typeface="Monserat"/>
                </a:rPr>
                <a:t>Regional caverns</a:t>
              </a:r>
              <a:endParaRPr lang="en-GB" sz="800" dirty="0">
                <a:solidFill>
                  <a:schemeClr val="tx1"/>
                </a:solidFill>
                <a:latin typeface="Monserat"/>
              </a:endParaRPr>
            </a:p>
          </p:txBody>
        </p:sp>
        <p:cxnSp>
          <p:nvCxnSpPr>
            <p:cNvPr id="58" name="Gerade Verbindung mit Pfeil 57"/>
            <p:cNvCxnSpPr/>
            <p:nvPr/>
          </p:nvCxnSpPr>
          <p:spPr>
            <a:xfrm>
              <a:off x="1338006" y="2308253"/>
              <a:ext cx="1369079" cy="833107"/>
            </a:xfrm>
            <a:prstGeom prst="straightConnector1">
              <a:avLst/>
            </a:prstGeom>
            <a:ln w="25400">
              <a:solidFill>
                <a:schemeClr val="accent1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r Verbinder 108"/>
            <p:cNvCxnSpPr/>
            <p:nvPr/>
          </p:nvCxnSpPr>
          <p:spPr>
            <a:xfrm flipH="1">
              <a:off x="3969073" y="2511326"/>
              <a:ext cx="90000" cy="19589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Gerader Verbinder 109"/>
            <p:cNvCxnSpPr/>
            <p:nvPr/>
          </p:nvCxnSpPr>
          <p:spPr>
            <a:xfrm flipH="1">
              <a:off x="4027989" y="2620708"/>
              <a:ext cx="90000" cy="19589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Gerader Verbinder 110"/>
            <p:cNvCxnSpPr/>
            <p:nvPr/>
          </p:nvCxnSpPr>
          <p:spPr>
            <a:xfrm flipH="1">
              <a:off x="4084146" y="2747681"/>
              <a:ext cx="90000" cy="19589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Gerader Verbinder 111"/>
            <p:cNvCxnSpPr/>
            <p:nvPr/>
          </p:nvCxnSpPr>
          <p:spPr>
            <a:xfrm flipH="1">
              <a:off x="4143062" y="2857063"/>
              <a:ext cx="90000" cy="19589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Gerader Verbinder 112"/>
            <p:cNvCxnSpPr/>
            <p:nvPr/>
          </p:nvCxnSpPr>
          <p:spPr>
            <a:xfrm flipH="1">
              <a:off x="4211477" y="3012389"/>
              <a:ext cx="90000" cy="19589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Gerader Verbinder 113"/>
            <p:cNvCxnSpPr/>
            <p:nvPr/>
          </p:nvCxnSpPr>
          <p:spPr>
            <a:xfrm flipH="1">
              <a:off x="4270393" y="3121771"/>
              <a:ext cx="90000" cy="19589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Gerader Verbinder 114"/>
            <p:cNvCxnSpPr/>
            <p:nvPr/>
          </p:nvCxnSpPr>
          <p:spPr>
            <a:xfrm flipH="1">
              <a:off x="3901292" y="2367969"/>
              <a:ext cx="90000" cy="19589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Gerader Verbinder 118"/>
            <p:cNvCxnSpPr/>
            <p:nvPr/>
          </p:nvCxnSpPr>
          <p:spPr>
            <a:xfrm rot="5400000" flipH="1" flipV="1">
              <a:off x="3816715" y="2300931"/>
              <a:ext cx="90000" cy="19589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9" name="Grafik 4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421" y="3219822"/>
              <a:ext cx="349863" cy="349863"/>
            </a:xfrm>
            <a:prstGeom prst="rect">
              <a:avLst/>
            </a:prstGeom>
          </p:spPr>
        </p:pic>
        <p:cxnSp>
          <p:nvCxnSpPr>
            <p:cNvPr id="122" name="Gerader Verbinder 121"/>
            <p:cNvCxnSpPr/>
            <p:nvPr/>
          </p:nvCxnSpPr>
          <p:spPr>
            <a:xfrm rot="5400000" flipH="1">
              <a:off x="3946291" y="2816870"/>
              <a:ext cx="90000" cy="19589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Gerader Verbinder 123"/>
            <p:cNvCxnSpPr/>
            <p:nvPr/>
          </p:nvCxnSpPr>
          <p:spPr>
            <a:xfrm flipH="1">
              <a:off x="4112005" y="3710761"/>
              <a:ext cx="465809" cy="42296"/>
            </a:xfrm>
            <a:prstGeom prst="line">
              <a:avLst/>
            </a:prstGeom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r Verbinder 124"/>
            <p:cNvCxnSpPr/>
            <p:nvPr/>
          </p:nvCxnSpPr>
          <p:spPr>
            <a:xfrm flipH="1">
              <a:off x="4513174" y="3639155"/>
              <a:ext cx="90000" cy="19589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Gerader Verbinder 125"/>
            <p:cNvCxnSpPr/>
            <p:nvPr/>
          </p:nvCxnSpPr>
          <p:spPr>
            <a:xfrm flipH="1">
              <a:off x="4572090" y="3748537"/>
              <a:ext cx="90000" cy="19589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Gerader Verbinder 126"/>
            <p:cNvCxnSpPr/>
            <p:nvPr/>
          </p:nvCxnSpPr>
          <p:spPr>
            <a:xfrm rot="5400000" flipH="1">
              <a:off x="4422407" y="3715692"/>
              <a:ext cx="90000" cy="19589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Gerader Verbinder 129"/>
            <p:cNvCxnSpPr/>
            <p:nvPr/>
          </p:nvCxnSpPr>
          <p:spPr>
            <a:xfrm flipH="1">
              <a:off x="4342394" y="3265523"/>
              <a:ext cx="90000" cy="19589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Gerader Verbinder 130"/>
            <p:cNvCxnSpPr/>
            <p:nvPr/>
          </p:nvCxnSpPr>
          <p:spPr>
            <a:xfrm flipH="1">
              <a:off x="4401310" y="3374905"/>
              <a:ext cx="90000" cy="19589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Gerader Verbinder 131"/>
            <p:cNvCxnSpPr/>
            <p:nvPr/>
          </p:nvCxnSpPr>
          <p:spPr>
            <a:xfrm rot="5400000" flipH="1">
              <a:off x="4251627" y="3342060"/>
              <a:ext cx="90000" cy="19589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3797244" y="3514988"/>
              <a:ext cx="331198" cy="331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1" name="Gerader Verbinder 150"/>
            <p:cNvCxnSpPr/>
            <p:nvPr/>
          </p:nvCxnSpPr>
          <p:spPr>
            <a:xfrm rot="6000000" flipH="1">
              <a:off x="2005400" y="4263437"/>
              <a:ext cx="90000" cy="21332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Gerader Verbinder 151"/>
            <p:cNvCxnSpPr/>
            <p:nvPr/>
          </p:nvCxnSpPr>
          <p:spPr>
            <a:xfrm rot="6000000" flipH="1">
              <a:off x="2186158" y="4263437"/>
              <a:ext cx="90000" cy="21332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Gerader Verbinder 152"/>
            <p:cNvCxnSpPr/>
            <p:nvPr/>
          </p:nvCxnSpPr>
          <p:spPr>
            <a:xfrm rot="10800000" flipH="1">
              <a:off x="2083456" y="4165134"/>
              <a:ext cx="90000" cy="19589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8" name="Grafik 47"/>
            <p:cNvPicPr>
              <a:picLocks noChangeAspect="1"/>
            </p:cNvPicPr>
            <p:nvPr/>
          </p:nvPicPr>
          <p:blipFill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503" y="3140664"/>
              <a:ext cx="349863" cy="349863"/>
            </a:xfrm>
            <a:prstGeom prst="rect">
              <a:avLst/>
            </a:prstGeom>
          </p:spPr>
        </p:pic>
        <p:cxnSp>
          <p:nvCxnSpPr>
            <p:cNvPr id="154" name="Gerader Verbinder 153"/>
            <p:cNvCxnSpPr/>
            <p:nvPr/>
          </p:nvCxnSpPr>
          <p:spPr>
            <a:xfrm rot="6000000" flipH="1">
              <a:off x="1504964" y="4264300"/>
              <a:ext cx="90000" cy="21332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Gerader Verbinder 154"/>
            <p:cNvCxnSpPr/>
            <p:nvPr/>
          </p:nvCxnSpPr>
          <p:spPr>
            <a:xfrm rot="6000000" flipH="1">
              <a:off x="4148641" y="4255989"/>
              <a:ext cx="90000" cy="21332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Gerader Verbinder 155"/>
            <p:cNvCxnSpPr/>
            <p:nvPr/>
          </p:nvCxnSpPr>
          <p:spPr>
            <a:xfrm rot="6000000" flipH="1">
              <a:off x="3149148" y="4263437"/>
              <a:ext cx="90000" cy="21332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Gerader Verbinder 156"/>
            <p:cNvCxnSpPr/>
            <p:nvPr/>
          </p:nvCxnSpPr>
          <p:spPr>
            <a:xfrm rot="7200000" flipH="1">
              <a:off x="4414722" y="4276792"/>
              <a:ext cx="90000" cy="21332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Gerader Verbinder 157"/>
            <p:cNvCxnSpPr/>
            <p:nvPr/>
          </p:nvCxnSpPr>
          <p:spPr>
            <a:xfrm rot="7200000" flipH="1">
              <a:off x="5327622" y="4360263"/>
              <a:ext cx="90000" cy="21332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Gerader Verbinder 158"/>
            <p:cNvCxnSpPr/>
            <p:nvPr/>
          </p:nvCxnSpPr>
          <p:spPr>
            <a:xfrm rot="4500000" flipH="1">
              <a:off x="4316912" y="4167453"/>
              <a:ext cx="90000" cy="21332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0" name="Gerader Verbinder 159"/>
            <p:cNvCxnSpPr/>
            <p:nvPr/>
          </p:nvCxnSpPr>
          <p:spPr>
            <a:xfrm rot="4500000" flipH="1">
              <a:off x="4705110" y="3880801"/>
              <a:ext cx="90000" cy="21332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1" name="Gerader Verbinder 160"/>
            <p:cNvCxnSpPr/>
            <p:nvPr/>
          </p:nvCxnSpPr>
          <p:spPr>
            <a:xfrm rot="4500000" flipH="1">
              <a:off x="4596209" y="3951361"/>
              <a:ext cx="90000" cy="21332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2" name="Gerader Verbinder 161"/>
            <p:cNvCxnSpPr/>
            <p:nvPr/>
          </p:nvCxnSpPr>
          <p:spPr>
            <a:xfrm rot="4500000" flipH="1">
              <a:off x="5166734" y="3526087"/>
              <a:ext cx="90000" cy="21332"/>
            </a:xfrm>
            <a:prstGeom prst="line">
              <a:avLst/>
            </a:prstGeom>
            <a:ln w="22225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3" name="Textfeld 162"/>
            <p:cNvSpPr txBox="1"/>
            <p:nvPr/>
          </p:nvSpPr>
          <p:spPr>
            <a:xfrm>
              <a:off x="4234685" y="1854778"/>
              <a:ext cx="9934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chemeClr val="accent1">
                      <a:lumMod val="75000"/>
                    </a:schemeClr>
                  </a:solidFill>
                  <a:latin typeface="Monserat"/>
                </a:rPr>
                <a:t>CGH</a:t>
              </a:r>
              <a:r>
                <a:rPr lang="en-GB" sz="1000" baseline="-25000" dirty="0" smtClean="0">
                  <a:solidFill>
                    <a:schemeClr val="accent1">
                      <a:lumMod val="75000"/>
                    </a:schemeClr>
                  </a:solidFill>
                  <a:latin typeface="Monserat"/>
                </a:rPr>
                <a:t>2</a:t>
              </a:r>
              <a:endParaRPr lang="en-GB" sz="1000" dirty="0">
                <a:solidFill>
                  <a:schemeClr val="accent1">
                    <a:lumMod val="75000"/>
                  </a:schemeClr>
                </a:solidFill>
                <a:latin typeface="Monserat"/>
              </a:endParaRPr>
            </a:p>
          </p:txBody>
        </p:sp>
        <p:sp>
          <p:nvSpPr>
            <p:cNvPr id="164" name="Textfeld 163"/>
            <p:cNvSpPr txBox="1"/>
            <p:nvPr/>
          </p:nvSpPr>
          <p:spPr>
            <a:xfrm>
              <a:off x="1720398" y="2065670"/>
              <a:ext cx="9526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chemeClr val="accent1">
                      <a:lumMod val="75000"/>
                    </a:schemeClr>
                  </a:solidFill>
                  <a:latin typeface="Monserat"/>
                </a:rPr>
                <a:t>LOHC/CGH</a:t>
              </a:r>
              <a:r>
                <a:rPr lang="en-GB" sz="1000" baseline="-25000" dirty="0" smtClean="0">
                  <a:solidFill>
                    <a:schemeClr val="accent1">
                      <a:lumMod val="75000"/>
                    </a:schemeClr>
                  </a:solidFill>
                  <a:latin typeface="Monserat"/>
                </a:rPr>
                <a:t>2</a:t>
              </a:r>
              <a:r>
                <a:rPr lang="en-GB" sz="1000" dirty="0" smtClean="0">
                  <a:solidFill>
                    <a:schemeClr val="accent1">
                      <a:lumMod val="75000"/>
                    </a:schemeClr>
                  </a:solidFill>
                  <a:latin typeface="Monserat"/>
                </a:rPr>
                <a:t>/LH</a:t>
              </a:r>
              <a:r>
                <a:rPr lang="en-GB" sz="1000" baseline="-25000" dirty="0" smtClean="0">
                  <a:solidFill>
                    <a:schemeClr val="accent1">
                      <a:lumMod val="75000"/>
                    </a:schemeClr>
                  </a:solidFill>
                  <a:latin typeface="Monserat"/>
                </a:rPr>
                <a:t>2</a:t>
              </a:r>
              <a:endParaRPr lang="en-GB" sz="1000" baseline="-25000" dirty="0">
                <a:solidFill>
                  <a:schemeClr val="accent1">
                    <a:lumMod val="75000"/>
                  </a:schemeClr>
                </a:solidFill>
                <a:latin typeface="Monserat"/>
              </a:endParaRPr>
            </a:p>
          </p:txBody>
        </p:sp>
        <p:sp>
          <p:nvSpPr>
            <p:cNvPr id="165" name="Textfeld 164"/>
            <p:cNvSpPr txBox="1"/>
            <p:nvPr/>
          </p:nvSpPr>
          <p:spPr>
            <a:xfrm>
              <a:off x="1176814" y="2776760"/>
              <a:ext cx="9934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chemeClr val="accent1">
                      <a:lumMod val="75000"/>
                    </a:schemeClr>
                  </a:solidFill>
                  <a:latin typeface="Monserat"/>
                </a:rPr>
                <a:t>CGH</a:t>
              </a:r>
              <a:r>
                <a:rPr lang="en-GB" sz="1000" baseline="-25000" dirty="0" smtClean="0">
                  <a:solidFill>
                    <a:schemeClr val="accent1">
                      <a:lumMod val="75000"/>
                    </a:schemeClr>
                  </a:solidFill>
                  <a:latin typeface="Monserat"/>
                </a:rPr>
                <a:t>2</a:t>
              </a:r>
              <a:r>
                <a:rPr lang="en-GB" sz="1000" dirty="0" smtClean="0">
                  <a:solidFill>
                    <a:schemeClr val="accent1">
                      <a:lumMod val="75000"/>
                    </a:schemeClr>
                  </a:solidFill>
                  <a:latin typeface="Monserat"/>
                </a:rPr>
                <a:t>/LH</a:t>
              </a:r>
              <a:r>
                <a:rPr lang="en-GB" sz="1000" baseline="-25000" dirty="0" smtClean="0">
                  <a:solidFill>
                    <a:schemeClr val="accent1">
                      <a:lumMod val="75000"/>
                    </a:schemeClr>
                  </a:solidFill>
                  <a:latin typeface="Monserat"/>
                </a:rPr>
                <a:t>2</a:t>
              </a:r>
              <a:endParaRPr lang="en-GB" sz="1000" baseline="-25000" dirty="0">
                <a:solidFill>
                  <a:schemeClr val="accent1">
                    <a:lumMod val="75000"/>
                  </a:schemeClr>
                </a:solidFill>
                <a:latin typeface="Monserat"/>
              </a:endParaRPr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1707216" y="1160112"/>
              <a:ext cx="9934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chemeClr val="accent1">
                      <a:lumMod val="75000"/>
                    </a:schemeClr>
                  </a:solidFill>
                  <a:latin typeface="Monserat"/>
                </a:rPr>
                <a:t>CGH</a:t>
              </a:r>
              <a:r>
                <a:rPr lang="en-GB" sz="1000" baseline="-25000" dirty="0" smtClean="0">
                  <a:solidFill>
                    <a:schemeClr val="accent1">
                      <a:lumMod val="75000"/>
                    </a:schemeClr>
                  </a:solidFill>
                  <a:latin typeface="Monserat"/>
                </a:rPr>
                <a:t>2</a:t>
              </a:r>
              <a:endParaRPr lang="en-GB" sz="1000" baseline="-25000" dirty="0">
                <a:solidFill>
                  <a:schemeClr val="accent1">
                    <a:lumMod val="75000"/>
                  </a:schemeClr>
                </a:solidFill>
                <a:latin typeface="Monserat"/>
              </a:endParaRPr>
            </a:p>
          </p:txBody>
        </p:sp>
        <p:sp>
          <p:nvSpPr>
            <p:cNvPr id="167" name="Textfeld 166"/>
            <p:cNvSpPr txBox="1"/>
            <p:nvPr/>
          </p:nvSpPr>
          <p:spPr>
            <a:xfrm>
              <a:off x="4887769" y="799128"/>
              <a:ext cx="9934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chemeClr val="accent1">
                      <a:lumMod val="75000"/>
                    </a:schemeClr>
                  </a:solidFill>
                  <a:latin typeface="Monserat"/>
                </a:rPr>
                <a:t>CGH</a:t>
              </a:r>
              <a:r>
                <a:rPr lang="en-GB" sz="1000" baseline="-25000" dirty="0" smtClean="0">
                  <a:solidFill>
                    <a:schemeClr val="accent1">
                      <a:lumMod val="75000"/>
                    </a:schemeClr>
                  </a:solidFill>
                  <a:latin typeface="Monserat"/>
                </a:rPr>
                <a:t>2</a:t>
              </a:r>
              <a:endParaRPr lang="en-GB" sz="1000" baseline="-25000" dirty="0">
                <a:solidFill>
                  <a:schemeClr val="accent1">
                    <a:lumMod val="75000"/>
                  </a:schemeClr>
                </a:solidFill>
                <a:latin typeface="Monserat"/>
              </a:endParaRPr>
            </a:p>
          </p:txBody>
        </p:sp>
        <p:pic>
          <p:nvPicPr>
            <p:cNvPr id="168" name="Grafik 167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4807" y="953147"/>
              <a:ext cx="319105" cy="319105"/>
            </a:xfrm>
            <a:prstGeom prst="rect">
              <a:avLst/>
            </a:prstGeom>
          </p:spPr>
        </p:pic>
        <p:sp>
          <p:nvSpPr>
            <p:cNvPr id="169" name="Textfeld 168"/>
            <p:cNvSpPr txBox="1"/>
            <p:nvPr/>
          </p:nvSpPr>
          <p:spPr>
            <a:xfrm>
              <a:off x="4088042" y="3389019"/>
              <a:ext cx="11690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chemeClr val="accent1">
                      <a:lumMod val="75000"/>
                    </a:schemeClr>
                  </a:solidFill>
                  <a:latin typeface="Monserat"/>
                </a:rPr>
                <a:t>CGH</a:t>
              </a:r>
              <a:r>
                <a:rPr lang="en-GB" sz="1000" baseline="-25000" dirty="0" smtClean="0">
                  <a:solidFill>
                    <a:schemeClr val="accent1">
                      <a:lumMod val="75000"/>
                    </a:schemeClr>
                  </a:solidFill>
                  <a:latin typeface="Monserat"/>
                </a:rPr>
                <a:t>2</a:t>
              </a:r>
              <a:r>
                <a:rPr lang="en-GB" sz="1000" dirty="0" smtClean="0">
                  <a:solidFill>
                    <a:schemeClr val="accent1">
                      <a:lumMod val="75000"/>
                    </a:schemeClr>
                  </a:solidFill>
                  <a:latin typeface="Monserat"/>
                </a:rPr>
                <a:t> (pipeline)</a:t>
              </a:r>
              <a:endParaRPr lang="en-GB" sz="1000" dirty="0">
                <a:solidFill>
                  <a:schemeClr val="accent1">
                    <a:lumMod val="75000"/>
                  </a:schemeClr>
                </a:solidFill>
                <a:latin typeface="Monserat"/>
              </a:endParaRPr>
            </a:p>
          </p:txBody>
        </p:sp>
        <p:cxnSp>
          <p:nvCxnSpPr>
            <p:cNvPr id="171" name="Gerade Verbindung mit Pfeil 170"/>
            <p:cNvCxnSpPr/>
            <p:nvPr/>
          </p:nvCxnSpPr>
          <p:spPr>
            <a:xfrm flipH="1">
              <a:off x="4174146" y="3723305"/>
              <a:ext cx="227164" cy="25232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Gerade Verbindung mit Pfeil 171"/>
            <p:cNvCxnSpPr/>
            <p:nvPr/>
          </p:nvCxnSpPr>
          <p:spPr>
            <a:xfrm rot="5400000" flipH="1">
              <a:off x="2002257" y="3985892"/>
              <a:ext cx="227164" cy="25232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feld 172"/>
            <p:cNvSpPr txBox="1"/>
            <p:nvPr/>
          </p:nvSpPr>
          <p:spPr>
            <a:xfrm>
              <a:off x="2154324" y="3700389"/>
              <a:ext cx="9934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latin typeface="Monserat"/>
                </a:rPr>
                <a:t>Airport</a:t>
              </a:r>
              <a:endParaRPr lang="en-GB" sz="800" dirty="0">
                <a:latin typeface="Monserat"/>
              </a:endParaRPr>
            </a:p>
          </p:txBody>
        </p:sp>
        <p:sp>
          <p:nvSpPr>
            <p:cNvPr id="174" name="Textfeld 173"/>
            <p:cNvSpPr txBox="1"/>
            <p:nvPr/>
          </p:nvSpPr>
          <p:spPr>
            <a:xfrm>
              <a:off x="3690459" y="3836302"/>
              <a:ext cx="9934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latin typeface="Monserat"/>
                </a:rPr>
                <a:t>Steel production</a:t>
              </a:r>
              <a:endParaRPr lang="en-GB" sz="800" dirty="0">
                <a:latin typeface="Monserat"/>
              </a:endParaRPr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2101580" y="4318072"/>
              <a:ext cx="18134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latin typeface="Monserat"/>
                </a:rPr>
                <a:t>European Hydrogen Backbone</a:t>
              </a:r>
              <a:endParaRPr lang="en-GB" sz="800" dirty="0">
                <a:latin typeface="Monserat"/>
              </a:endParaRPr>
            </a:p>
          </p:txBody>
        </p:sp>
        <p:sp>
          <p:nvSpPr>
            <p:cNvPr id="177" name="Textfeld 176"/>
            <p:cNvSpPr txBox="1"/>
            <p:nvPr/>
          </p:nvSpPr>
          <p:spPr>
            <a:xfrm>
              <a:off x="5049284" y="1442682"/>
              <a:ext cx="9934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latin typeface="Monserat"/>
                </a:rPr>
                <a:t>Small-scale consumers</a:t>
              </a:r>
              <a:endParaRPr lang="en-GB" sz="800" dirty="0">
                <a:latin typeface="Monserat"/>
              </a:endParaRPr>
            </a:p>
          </p:txBody>
        </p:sp>
      </p:grpSp>
      <p:sp>
        <p:nvSpPr>
          <p:cNvPr id="92" name="Ellipse 91"/>
          <p:cNvSpPr/>
          <p:nvPr/>
        </p:nvSpPr>
        <p:spPr>
          <a:xfrm>
            <a:off x="870763" y="2644295"/>
            <a:ext cx="217641" cy="217641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4" name="Ellipse 93"/>
          <p:cNvSpPr/>
          <p:nvPr/>
        </p:nvSpPr>
        <p:spPr>
          <a:xfrm>
            <a:off x="1330023" y="2113117"/>
            <a:ext cx="217641" cy="217641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7" name="Ellipse 96"/>
          <p:cNvSpPr/>
          <p:nvPr/>
        </p:nvSpPr>
        <p:spPr>
          <a:xfrm>
            <a:off x="3617590" y="1938095"/>
            <a:ext cx="217641" cy="217641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2" name="Ellipse 101"/>
          <p:cNvSpPr/>
          <p:nvPr/>
        </p:nvSpPr>
        <p:spPr>
          <a:xfrm>
            <a:off x="3747427" y="3330391"/>
            <a:ext cx="217641" cy="217641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3" name="Rechteck 102"/>
          <p:cNvSpPr/>
          <p:nvPr/>
        </p:nvSpPr>
        <p:spPr>
          <a:xfrm>
            <a:off x="1932268" y="1499755"/>
            <a:ext cx="270000" cy="144000"/>
          </a:xfrm>
          <a:prstGeom prst="rect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4" name="Rechteck 103"/>
          <p:cNvSpPr/>
          <p:nvPr/>
        </p:nvSpPr>
        <p:spPr>
          <a:xfrm>
            <a:off x="5013448" y="1168348"/>
            <a:ext cx="270000" cy="144000"/>
          </a:xfrm>
          <a:prstGeom prst="rect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6" name="Ellipse 105"/>
          <p:cNvSpPr/>
          <p:nvPr/>
        </p:nvSpPr>
        <p:spPr>
          <a:xfrm>
            <a:off x="2466556" y="3146757"/>
            <a:ext cx="504375" cy="504375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7" name="Ellipse 106"/>
          <p:cNvSpPr/>
          <p:nvPr/>
        </p:nvSpPr>
        <p:spPr>
          <a:xfrm>
            <a:off x="1650598" y="3347172"/>
            <a:ext cx="504375" cy="504375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8" name="Rechteck 107"/>
          <p:cNvSpPr/>
          <p:nvPr/>
        </p:nvSpPr>
        <p:spPr>
          <a:xfrm>
            <a:off x="983233" y="1417530"/>
            <a:ext cx="208800" cy="144000"/>
          </a:xfrm>
          <a:prstGeom prst="rect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6" name="Flussdiagramm: Verzögerung 115"/>
          <p:cNvSpPr/>
          <p:nvPr/>
        </p:nvSpPr>
        <p:spPr>
          <a:xfrm rot="16200000">
            <a:off x="952715" y="1950686"/>
            <a:ext cx="90000" cy="144000"/>
          </a:xfrm>
          <a:prstGeom prst="flowChartDelay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8" name="Ellipse 117"/>
          <p:cNvSpPr/>
          <p:nvPr/>
        </p:nvSpPr>
        <p:spPr>
          <a:xfrm>
            <a:off x="3428053" y="3564092"/>
            <a:ext cx="504375" cy="504375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0" name="Rechteck 119"/>
          <p:cNvSpPr/>
          <p:nvPr/>
        </p:nvSpPr>
        <p:spPr>
          <a:xfrm>
            <a:off x="4179565" y="1112700"/>
            <a:ext cx="270000" cy="153640"/>
          </a:xfrm>
          <a:prstGeom prst="rect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8" name="Rechteck 127"/>
          <p:cNvSpPr/>
          <p:nvPr/>
        </p:nvSpPr>
        <p:spPr>
          <a:xfrm>
            <a:off x="3847197" y="1389313"/>
            <a:ext cx="270000" cy="170109"/>
          </a:xfrm>
          <a:prstGeom prst="rect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6" name="Ellipse 95"/>
          <p:cNvSpPr/>
          <p:nvPr/>
        </p:nvSpPr>
        <p:spPr>
          <a:xfrm>
            <a:off x="4193117" y="1995686"/>
            <a:ext cx="217641" cy="217641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8" name="Ellipse 97"/>
          <p:cNvSpPr/>
          <p:nvPr/>
        </p:nvSpPr>
        <p:spPr>
          <a:xfrm>
            <a:off x="4345517" y="2148086"/>
            <a:ext cx="217641" cy="217641"/>
          </a:xfrm>
          <a:prstGeom prst="ellipse">
            <a:avLst/>
          </a:prstGeom>
          <a:solidFill>
            <a:schemeClr val="accent5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9" name="Textfeld 98"/>
          <p:cNvSpPr txBox="1"/>
          <p:nvPr/>
        </p:nvSpPr>
        <p:spPr>
          <a:xfrm>
            <a:off x="287525" y="4839983"/>
            <a:ext cx="900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rgbClr val="C0C0C0"/>
                </a:solidFill>
              </a:rPr>
              <a:t>© bremenports</a:t>
            </a:r>
            <a:endParaRPr lang="en-GB" sz="6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14:warp dir="i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Ellipse 31"/>
          <p:cNvSpPr/>
          <p:nvPr/>
        </p:nvSpPr>
        <p:spPr>
          <a:xfrm>
            <a:off x="294878" y="483518"/>
            <a:ext cx="8597602" cy="4088301"/>
          </a:xfrm>
          <a:prstGeom prst="rect">
            <a:avLst/>
          </a:prstGeom>
          <a:solidFill>
            <a:srgbClr val="C0C0C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pic>
        <p:nvPicPr>
          <p:cNvPr id="90" name="Grafik 8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861" y="-47950"/>
            <a:ext cx="1539580" cy="153958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671816" y="3977695"/>
            <a:ext cx="187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9263" algn="l"/>
              </a:tabLst>
            </a:pPr>
            <a:r>
              <a:rPr lang="en-GB" sz="600" dirty="0" smtClean="0">
                <a:solidFill>
                  <a:srgbClr val="919191"/>
                </a:solidFill>
              </a:rPr>
              <a:t>*subject to agreement with local business enterprises</a:t>
            </a:r>
          </a:p>
          <a:p>
            <a:pPr>
              <a:tabLst>
                <a:tab pos="449263" algn="l"/>
              </a:tabLst>
            </a:pPr>
            <a:r>
              <a:rPr lang="en-GB" sz="600" dirty="0" smtClean="0">
                <a:solidFill>
                  <a:srgbClr val="919191"/>
                </a:solidFill>
              </a:rPr>
              <a:t>**rated as primary area of action. </a:t>
            </a:r>
            <a:endParaRPr lang="en-GB" sz="600" dirty="0">
              <a:solidFill>
                <a:srgbClr val="91919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65927" y="627534"/>
            <a:ext cx="6410329" cy="46166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1200" b="1" dirty="0"/>
              <a:t>Hydrogen economy development opportunities </a:t>
            </a:r>
            <a:endParaRPr lang="en-US" sz="1200" b="1" dirty="0" smtClean="0"/>
          </a:p>
          <a:p>
            <a:r>
              <a:rPr lang="en-GB" sz="1200" dirty="0" smtClean="0"/>
              <a:t>Location-options for import via the ports of Bremen and Bremerhaven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87525" y="4839983"/>
            <a:ext cx="900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rgbClr val="C0C0C0"/>
                </a:solidFill>
              </a:rPr>
              <a:t>© bremenports</a:t>
            </a:r>
            <a:endParaRPr lang="en-GB" sz="600" dirty="0">
              <a:solidFill>
                <a:srgbClr val="C0C0C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"/>
          <a:stretch/>
        </p:blipFill>
        <p:spPr bwMode="auto">
          <a:xfrm>
            <a:off x="3518914" y="1203598"/>
            <a:ext cx="3071672" cy="3149294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"/>
          <a:stretch/>
        </p:blipFill>
        <p:spPr bwMode="auto">
          <a:xfrm>
            <a:off x="556287" y="1203598"/>
            <a:ext cx="2791578" cy="3149294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997028" y="1415494"/>
            <a:ext cx="1342724" cy="461665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63500" sx="20000" sy="20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800" b="1" dirty="0" smtClean="0">
                <a:solidFill>
                  <a:schemeClr val="tx2">
                    <a:lumMod val="75000"/>
                  </a:schemeClr>
                </a:solidFill>
              </a:rPr>
              <a:t>Container terminal: </a:t>
            </a:r>
            <a:r>
              <a:rPr lang="en-GB" sz="800" dirty="0" smtClean="0">
                <a:solidFill>
                  <a:schemeClr val="tx2">
                    <a:lumMod val="75000"/>
                  </a:schemeClr>
                </a:solidFill>
              </a:rPr>
              <a:t>CGH</a:t>
            </a:r>
            <a:r>
              <a:rPr lang="en-GB" sz="800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GB" sz="800" dirty="0" smtClean="0">
                <a:solidFill>
                  <a:schemeClr val="tx2">
                    <a:lumMod val="75000"/>
                  </a:schemeClr>
                </a:solidFill>
              </a:rPr>
              <a:t> (pressurised containers)</a:t>
            </a:r>
            <a:endParaRPr lang="en-GB" sz="8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7" name="Group 72">
            <a:extLst>
              <a:ext uri="{FF2B5EF4-FFF2-40B4-BE49-F238E27FC236}">
                <a16:creationId xmlns:a16="http://schemas.microsoft.com/office/drawing/2014/main" xmlns="" id="{4B0E5964-0FFF-EE1F-223B-89986269B5A7}"/>
              </a:ext>
            </a:extLst>
          </p:cNvPr>
          <p:cNvGrpSpPr/>
          <p:nvPr/>
        </p:nvGrpSpPr>
        <p:grpSpPr>
          <a:xfrm>
            <a:off x="899592" y="1369802"/>
            <a:ext cx="238618" cy="337852"/>
            <a:chOff x="824594" y="3537591"/>
            <a:chExt cx="900112" cy="1274439"/>
          </a:xfrm>
          <a:effectLst>
            <a:outerShdw blurRad="63500" sx="20000" sy="20000" algn="ctr" rotWithShape="0">
              <a:prstClr val="black">
                <a:alpha val="40000"/>
              </a:prstClr>
            </a:outerShdw>
          </a:effectLst>
        </p:grpSpPr>
        <p:sp>
          <p:nvSpPr>
            <p:cNvPr id="18" name="Oval 34">
              <a:extLst>
                <a:ext uri="{FF2B5EF4-FFF2-40B4-BE49-F238E27FC236}">
                  <a16:creationId xmlns:a16="http://schemas.microsoft.com/office/drawing/2014/main" xmlns="" id="{73380D16-8228-07E4-E903-3A95F3D91B4F}"/>
                </a:ext>
              </a:extLst>
            </p:cNvPr>
            <p:cNvSpPr/>
            <p:nvPr/>
          </p:nvSpPr>
          <p:spPr bwMode="auto">
            <a:xfrm>
              <a:off x="824594" y="4552963"/>
              <a:ext cx="900112" cy="259067"/>
            </a:xfrm>
            <a:prstGeom prst="ellipse">
              <a:avLst/>
            </a:prstGeom>
            <a:solidFill>
              <a:srgbClr val="C0C0C0">
                <a:alpha val="80000"/>
              </a:srgbClr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 typeface="Wingdings" charset="0"/>
                <a:buNone/>
                <a:tabLst/>
                <a:defRPr/>
              </a:pPr>
              <a:endParaRPr kumimoji="0" lang="en-GB" sz="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20" name="Group 74">
              <a:extLst>
                <a:ext uri="{FF2B5EF4-FFF2-40B4-BE49-F238E27FC236}">
                  <a16:creationId xmlns:a16="http://schemas.microsoft.com/office/drawing/2014/main" xmlns="" id="{453FD28E-BE28-5112-6AC8-D974B2CC86AE}"/>
                </a:ext>
              </a:extLst>
            </p:cNvPr>
            <p:cNvGrpSpPr/>
            <p:nvPr/>
          </p:nvGrpSpPr>
          <p:grpSpPr>
            <a:xfrm>
              <a:off x="885179" y="3537591"/>
              <a:ext cx="778943" cy="1131322"/>
              <a:chOff x="206214" y="4766494"/>
              <a:chExt cx="778943" cy="1131322"/>
            </a:xfrm>
          </p:grpSpPr>
          <p:sp>
            <p:nvSpPr>
              <p:cNvPr id="21" name="Oval 36">
                <a:extLst>
                  <a:ext uri="{FF2B5EF4-FFF2-40B4-BE49-F238E27FC236}">
                    <a16:creationId xmlns:a16="http://schemas.microsoft.com/office/drawing/2014/main" xmlns="" id="{F9F38D65-338A-BA32-DCA9-36FD9022ED9A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 typeface="Wingdings" charset="0"/>
                  <a:buNone/>
                  <a:tabLst/>
                  <a:defRPr/>
                </a:pPr>
                <a:endParaRPr kumimoji="0" lang="en-GB" sz="800" b="0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22" name="Freeform 26">
                <a:extLst>
                  <a:ext uri="{FF2B5EF4-FFF2-40B4-BE49-F238E27FC236}">
                    <a16:creationId xmlns:a16="http://schemas.microsoft.com/office/drawing/2014/main" xmlns="" id="{BC2B6323-92AB-C363-E140-1DFF3AD9CB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1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3" name="Textfeld 22"/>
          <p:cNvSpPr txBox="1"/>
          <p:nvPr/>
        </p:nvSpPr>
        <p:spPr>
          <a:xfrm>
            <a:off x="1316884" y="2027272"/>
            <a:ext cx="1382908" cy="461665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63500" sx="20000" sy="20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800" b="1" dirty="0" smtClean="0">
                <a:solidFill>
                  <a:schemeClr val="tx2">
                    <a:lumMod val="75000"/>
                  </a:schemeClr>
                </a:solidFill>
              </a:rPr>
              <a:t>Columbus Quay: </a:t>
            </a:r>
          </a:p>
          <a:p>
            <a:pPr algn="r"/>
            <a:r>
              <a:rPr lang="en-GB" sz="800" dirty="0" smtClean="0">
                <a:solidFill>
                  <a:schemeClr val="tx2">
                    <a:lumMod val="75000"/>
                  </a:schemeClr>
                </a:solidFill>
              </a:rPr>
              <a:t>CGH</a:t>
            </a:r>
            <a:r>
              <a:rPr lang="en-GB" sz="800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GB" sz="800" dirty="0" smtClean="0">
                <a:solidFill>
                  <a:schemeClr val="tx2">
                    <a:lumMod val="75000"/>
                  </a:schemeClr>
                </a:solidFill>
              </a:rPr>
              <a:t> (tanker), LH</a:t>
            </a:r>
            <a:r>
              <a:rPr lang="en-GB" sz="800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GB" sz="800" dirty="0" smtClean="0">
                <a:solidFill>
                  <a:schemeClr val="tx2">
                    <a:lumMod val="75000"/>
                  </a:schemeClr>
                </a:solidFill>
              </a:rPr>
              <a:t>, synthetic methanol, LOHC</a:t>
            </a:r>
            <a:endParaRPr lang="en-GB" sz="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4" name="Group 72">
            <a:extLst>
              <a:ext uri="{FF2B5EF4-FFF2-40B4-BE49-F238E27FC236}">
                <a16:creationId xmlns:a16="http://schemas.microsoft.com/office/drawing/2014/main" xmlns="" id="{4B0E5964-0FFF-EE1F-223B-89986269B5A7}"/>
              </a:ext>
            </a:extLst>
          </p:cNvPr>
          <p:cNvGrpSpPr/>
          <p:nvPr/>
        </p:nvGrpSpPr>
        <p:grpSpPr>
          <a:xfrm>
            <a:off x="1219448" y="1981580"/>
            <a:ext cx="238618" cy="337852"/>
            <a:chOff x="824594" y="3537591"/>
            <a:chExt cx="900112" cy="1274439"/>
          </a:xfrm>
          <a:effectLst>
            <a:outerShdw blurRad="63500" sx="20000" sy="20000" algn="ctr" rotWithShape="0">
              <a:prstClr val="black">
                <a:alpha val="40000"/>
              </a:prstClr>
            </a:outerShdw>
          </a:effectLst>
        </p:grpSpPr>
        <p:sp>
          <p:nvSpPr>
            <p:cNvPr id="25" name="Oval 34">
              <a:extLst>
                <a:ext uri="{FF2B5EF4-FFF2-40B4-BE49-F238E27FC236}">
                  <a16:creationId xmlns:a16="http://schemas.microsoft.com/office/drawing/2014/main" xmlns="" id="{73380D16-8228-07E4-E903-3A95F3D91B4F}"/>
                </a:ext>
              </a:extLst>
            </p:cNvPr>
            <p:cNvSpPr/>
            <p:nvPr/>
          </p:nvSpPr>
          <p:spPr bwMode="auto">
            <a:xfrm>
              <a:off x="824594" y="4552963"/>
              <a:ext cx="900112" cy="259067"/>
            </a:xfrm>
            <a:prstGeom prst="ellipse">
              <a:avLst/>
            </a:prstGeom>
            <a:solidFill>
              <a:srgbClr val="C0C0C0">
                <a:alpha val="80000"/>
              </a:srgbClr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 typeface="Wingdings" charset="0"/>
                <a:buNone/>
                <a:tabLst/>
                <a:defRPr/>
              </a:pPr>
              <a:endParaRPr kumimoji="0" lang="en-GB" sz="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26" name="Group 74">
              <a:extLst>
                <a:ext uri="{FF2B5EF4-FFF2-40B4-BE49-F238E27FC236}">
                  <a16:creationId xmlns:a16="http://schemas.microsoft.com/office/drawing/2014/main" xmlns="" id="{453FD28E-BE28-5112-6AC8-D974B2CC86AE}"/>
                </a:ext>
              </a:extLst>
            </p:cNvPr>
            <p:cNvGrpSpPr/>
            <p:nvPr/>
          </p:nvGrpSpPr>
          <p:grpSpPr>
            <a:xfrm>
              <a:off x="885179" y="3537591"/>
              <a:ext cx="778943" cy="1131322"/>
              <a:chOff x="206214" y="4766494"/>
              <a:chExt cx="778943" cy="1131322"/>
            </a:xfrm>
          </p:grpSpPr>
          <p:sp>
            <p:nvSpPr>
              <p:cNvPr id="27" name="Oval 36">
                <a:extLst>
                  <a:ext uri="{FF2B5EF4-FFF2-40B4-BE49-F238E27FC236}">
                    <a16:creationId xmlns:a16="http://schemas.microsoft.com/office/drawing/2014/main" xmlns="" id="{F9F38D65-338A-BA32-DCA9-36FD9022ED9A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 typeface="Wingdings" charset="0"/>
                  <a:buNone/>
                  <a:tabLst/>
                  <a:defRPr/>
                </a:pPr>
                <a:endParaRPr kumimoji="0" lang="en-GB" sz="800" b="0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xmlns="" id="{BC2B6323-92AB-C363-E140-1DFF3AD9CB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1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9" name="Textfeld 28"/>
          <p:cNvSpPr txBox="1"/>
          <p:nvPr/>
        </p:nvSpPr>
        <p:spPr>
          <a:xfrm>
            <a:off x="385238" y="2931790"/>
            <a:ext cx="1225196" cy="584775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63500" sx="20000" sy="20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800" b="1" dirty="0" err="1" smtClean="0">
                <a:solidFill>
                  <a:schemeClr val="tx2">
                    <a:lumMod val="75000"/>
                  </a:schemeClr>
                </a:solidFill>
              </a:rPr>
              <a:t>Weserbogen</a:t>
            </a:r>
            <a:r>
              <a:rPr lang="en-GB" sz="800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</a:p>
          <a:p>
            <a:r>
              <a:rPr lang="en-GB" sz="800" dirty="0" smtClean="0">
                <a:solidFill>
                  <a:schemeClr val="accent1">
                    <a:lumMod val="75000"/>
                  </a:schemeClr>
                </a:solidFill>
              </a:rPr>
              <a:t>CGH</a:t>
            </a:r>
            <a:r>
              <a:rPr lang="en-GB" sz="800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GB" sz="800" dirty="0" smtClean="0">
                <a:solidFill>
                  <a:schemeClr val="accent1">
                    <a:lumMod val="75000"/>
                  </a:schemeClr>
                </a:solidFill>
              </a:rPr>
              <a:t> (tanker), LH</a:t>
            </a:r>
            <a:r>
              <a:rPr lang="en-GB" sz="800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GB" sz="800" dirty="0" smtClean="0">
                <a:solidFill>
                  <a:schemeClr val="accent1">
                    <a:lumMod val="75000"/>
                  </a:schemeClr>
                </a:solidFill>
              </a:rPr>
              <a:t>, synthetic methanol, LOHC</a:t>
            </a:r>
            <a:endParaRPr lang="en-GB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0" name="Group 72">
            <a:extLst>
              <a:ext uri="{FF2B5EF4-FFF2-40B4-BE49-F238E27FC236}">
                <a16:creationId xmlns:a16="http://schemas.microsoft.com/office/drawing/2014/main" xmlns="" id="{4B0E5964-0FFF-EE1F-223B-89986269B5A7}"/>
              </a:ext>
            </a:extLst>
          </p:cNvPr>
          <p:cNvGrpSpPr/>
          <p:nvPr/>
        </p:nvGrpSpPr>
        <p:grpSpPr>
          <a:xfrm>
            <a:off x="1483886" y="3174130"/>
            <a:ext cx="238618" cy="337852"/>
            <a:chOff x="824594" y="3537591"/>
            <a:chExt cx="900112" cy="1274439"/>
          </a:xfrm>
          <a:effectLst>
            <a:outerShdw blurRad="63500" sx="20000" sy="20000" algn="ctr" rotWithShape="0">
              <a:prstClr val="black">
                <a:alpha val="40000"/>
              </a:prstClr>
            </a:outerShdw>
          </a:effectLst>
        </p:grpSpPr>
        <p:sp>
          <p:nvSpPr>
            <p:cNvPr id="31" name="Oval 34">
              <a:extLst>
                <a:ext uri="{FF2B5EF4-FFF2-40B4-BE49-F238E27FC236}">
                  <a16:creationId xmlns:a16="http://schemas.microsoft.com/office/drawing/2014/main" xmlns="" id="{73380D16-8228-07E4-E903-3A95F3D91B4F}"/>
                </a:ext>
              </a:extLst>
            </p:cNvPr>
            <p:cNvSpPr/>
            <p:nvPr/>
          </p:nvSpPr>
          <p:spPr bwMode="auto">
            <a:xfrm>
              <a:off x="824594" y="4552963"/>
              <a:ext cx="900112" cy="259067"/>
            </a:xfrm>
            <a:prstGeom prst="ellipse">
              <a:avLst/>
            </a:prstGeom>
            <a:solidFill>
              <a:srgbClr val="C0C0C0">
                <a:alpha val="80000"/>
              </a:srgbClr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 typeface="Wingdings" charset="0"/>
                <a:buNone/>
                <a:tabLst/>
                <a:defRPr/>
              </a:pPr>
              <a:endParaRPr kumimoji="0" lang="en-GB" sz="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32" name="Group 74">
              <a:extLst>
                <a:ext uri="{FF2B5EF4-FFF2-40B4-BE49-F238E27FC236}">
                  <a16:creationId xmlns:a16="http://schemas.microsoft.com/office/drawing/2014/main" xmlns="" id="{453FD28E-BE28-5112-6AC8-D974B2CC86AE}"/>
                </a:ext>
              </a:extLst>
            </p:cNvPr>
            <p:cNvGrpSpPr/>
            <p:nvPr/>
          </p:nvGrpSpPr>
          <p:grpSpPr>
            <a:xfrm>
              <a:off x="885179" y="3537591"/>
              <a:ext cx="778943" cy="1131322"/>
              <a:chOff x="206214" y="4766494"/>
              <a:chExt cx="778943" cy="1131322"/>
            </a:xfrm>
          </p:grpSpPr>
          <p:sp>
            <p:nvSpPr>
              <p:cNvPr id="33" name="Oval 36">
                <a:extLst>
                  <a:ext uri="{FF2B5EF4-FFF2-40B4-BE49-F238E27FC236}">
                    <a16:creationId xmlns:a16="http://schemas.microsoft.com/office/drawing/2014/main" xmlns="" id="{F9F38D65-338A-BA32-DCA9-36FD9022ED9A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 typeface="Wingdings" charset="0"/>
                  <a:buNone/>
                  <a:tabLst/>
                  <a:defRPr/>
                </a:pPr>
                <a:endParaRPr kumimoji="0" lang="en-GB" sz="800" b="0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xmlns="" id="{BC2B6323-92AB-C363-E140-1DFF3AD9CB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1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5" name="Textfeld 34"/>
          <p:cNvSpPr txBox="1"/>
          <p:nvPr/>
        </p:nvSpPr>
        <p:spPr>
          <a:xfrm>
            <a:off x="1717108" y="3481538"/>
            <a:ext cx="1126699" cy="461665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63500" sx="20000" sy="20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800" b="1" dirty="0" err="1" smtClean="0">
                <a:solidFill>
                  <a:schemeClr val="tx2">
                    <a:lumMod val="75000"/>
                  </a:schemeClr>
                </a:solidFill>
              </a:rPr>
              <a:t>Fischereihafen</a:t>
            </a:r>
            <a:r>
              <a:rPr lang="en-GB" sz="800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</a:p>
          <a:p>
            <a:pPr algn="r"/>
            <a:r>
              <a:rPr lang="en-GB" sz="800" dirty="0" smtClean="0">
                <a:solidFill>
                  <a:schemeClr val="tx2">
                    <a:lumMod val="75000"/>
                  </a:schemeClr>
                </a:solidFill>
              </a:rPr>
              <a:t>synthetic methanol, LOHC</a:t>
            </a:r>
            <a:endParaRPr lang="en-GB" sz="8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6" name="Group 72">
            <a:extLst>
              <a:ext uri="{FF2B5EF4-FFF2-40B4-BE49-F238E27FC236}">
                <a16:creationId xmlns:a16="http://schemas.microsoft.com/office/drawing/2014/main" xmlns="" id="{4B0E5964-0FFF-EE1F-223B-89986269B5A7}"/>
              </a:ext>
            </a:extLst>
          </p:cNvPr>
          <p:cNvGrpSpPr/>
          <p:nvPr/>
        </p:nvGrpSpPr>
        <p:grpSpPr>
          <a:xfrm>
            <a:off x="1619672" y="3435846"/>
            <a:ext cx="238618" cy="337852"/>
            <a:chOff x="824594" y="3537591"/>
            <a:chExt cx="900112" cy="1274439"/>
          </a:xfrm>
          <a:effectLst>
            <a:outerShdw blurRad="63500" sx="20000" sy="20000" algn="ctr" rotWithShape="0">
              <a:prstClr val="black">
                <a:alpha val="40000"/>
              </a:prstClr>
            </a:outerShdw>
          </a:effectLst>
        </p:grpSpPr>
        <p:sp>
          <p:nvSpPr>
            <p:cNvPr id="37" name="Oval 34">
              <a:extLst>
                <a:ext uri="{FF2B5EF4-FFF2-40B4-BE49-F238E27FC236}">
                  <a16:creationId xmlns:a16="http://schemas.microsoft.com/office/drawing/2014/main" xmlns="" id="{73380D16-8228-07E4-E903-3A95F3D91B4F}"/>
                </a:ext>
              </a:extLst>
            </p:cNvPr>
            <p:cNvSpPr/>
            <p:nvPr/>
          </p:nvSpPr>
          <p:spPr bwMode="auto">
            <a:xfrm>
              <a:off x="824594" y="4552963"/>
              <a:ext cx="900112" cy="259067"/>
            </a:xfrm>
            <a:prstGeom prst="ellipse">
              <a:avLst/>
            </a:prstGeom>
            <a:solidFill>
              <a:srgbClr val="C0C0C0">
                <a:alpha val="80000"/>
              </a:srgbClr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 typeface="Wingdings" charset="0"/>
                <a:buNone/>
                <a:tabLst/>
                <a:defRPr/>
              </a:pPr>
              <a:endParaRPr kumimoji="0" lang="en-GB" sz="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38" name="Group 74">
              <a:extLst>
                <a:ext uri="{FF2B5EF4-FFF2-40B4-BE49-F238E27FC236}">
                  <a16:creationId xmlns:a16="http://schemas.microsoft.com/office/drawing/2014/main" xmlns="" id="{453FD28E-BE28-5112-6AC8-D974B2CC86AE}"/>
                </a:ext>
              </a:extLst>
            </p:cNvPr>
            <p:cNvGrpSpPr/>
            <p:nvPr/>
          </p:nvGrpSpPr>
          <p:grpSpPr>
            <a:xfrm>
              <a:off x="885179" y="3537591"/>
              <a:ext cx="778943" cy="1131322"/>
              <a:chOff x="206214" y="4766494"/>
              <a:chExt cx="778943" cy="1131322"/>
            </a:xfrm>
          </p:grpSpPr>
          <p:sp>
            <p:nvSpPr>
              <p:cNvPr id="39" name="Oval 36">
                <a:extLst>
                  <a:ext uri="{FF2B5EF4-FFF2-40B4-BE49-F238E27FC236}">
                    <a16:creationId xmlns:a16="http://schemas.microsoft.com/office/drawing/2014/main" xmlns="" id="{F9F38D65-338A-BA32-DCA9-36FD9022ED9A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 typeface="Wingdings" charset="0"/>
                  <a:buNone/>
                  <a:tabLst/>
                  <a:defRPr/>
                </a:pPr>
                <a:endParaRPr kumimoji="0" lang="en-GB" sz="800" b="0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40" name="Freeform 26">
                <a:extLst>
                  <a:ext uri="{FF2B5EF4-FFF2-40B4-BE49-F238E27FC236}">
                    <a16:creationId xmlns:a16="http://schemas.microsoft.com/office/drawing/2014/main" xmlns="" id="{BC2B6323-92AB-C363-E140-1DFF3AD9CB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1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1" name="Textfeld 40"/>
          <p:cNvSpPr txBox="1"/>
          <p:nvPr/>
        </p:nvSpPr>
        <p:spPr>
          <a:xfrm>
            <a:off x="4255349" y="2413619"/>
            <a:ext cx="1005402" cy="584775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63500" sx="20000" sy="20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800" b="1" dirty="0" err="1" smtClean="0">
                <a:solidFill>
                  <a:schemeClr val="tx2">
                    <a:lumMod val="75000"/>
                  </a:schemeClr>
                </a:solidFill>
              </a:rPr>
              <a:t>Osterort</a:t>
            </a:r>
            <a:r>
              <a:rPr lang="en-GB" sz="800" b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algn="r"/>
            <a:r>
              <a:rPr lang="en-GB" sz="800" dirty="0" smtClean="0">
                <a:solidFill>
                  <a:schemeClr val="tx2">
                    <a:lumMod val="75000"/>
                  </a:schemeClr>
                </a:solidFill>
              </a:rPr>
              <a:t>CGH</a:t>
            </a:r>
            <a:r>
              <a:rPr lang="en-GB" sz="800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GB" sz="800" dirty="0" smtClean="0">
                <a:solidFill>
                  <a:schemeClr val="tx2">
                    <a:lumMod val="75000"/>
                  </a:schemeClr>
                </a:solidFill>
              </a:rPr>
              <a:t> (tanker), LH</a:t>
            </a:r>
            <a:r>
              <a:rPr lang="en-GB" sz="800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GB" sz="800" dirty="0" smtClean="0">
                <a:solidFill>
                  <a:schemeClr val="tx2">
                    <a:lumMod val="75000"/>
                  </a:schemeClr>
                </a:solidFill>
              </a:rPr>
              <a:t>, synthetic methanol, LOHC</a:t>
            </a:r>
            <a:endParaRPr lang="en-GB" sz="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2" name="Group 72">
            <a:extLst>
              <a:ext uri="{FF2B5EF4-FFF2-40B4-BE49-F238E27FC236}">
                <a16:creationId xmlns:a16="http://schemas.microsoft.com/office/drawing/2014/main" xmlns="" id="{4B0E5964-0FFF-EE1F-223B-89986269B5A7}"/>
              </a:ext>
            </a:extLst>
          </p:cNvPr>
          <p:cNvGrpSpPr/>
          <p:nvPr/>
        </p:nvGrpSpPr>
        <p:grpSpPr>
          <a:xfrm>
            <a:off x="4157912" y="2367927"/>
            <a:ext cx="238618" cy="337852"/>
            <a:chOff x="824594" y="3537591"/>
            <a:chExt cx="900112" cy="1274439"/>
          </a:xfrm>
          <a:effectLst>
            <a:outerShdw blurRad="63500" sx="20000" sy="20000" algn="ctr" rotWithShape="0">
              <a:prstClr val="black">
                <a:alpha val="40000"/>
              </a:prstClr>
            </a:outerShdw>
          </a:effectLst>
        </p:grpSpPr>
        <p:sp>
          <p:nvSpPr>
            <p:cNvPr id="43" name="Oval 34">
              <a:extLst>
                <a:ext uri="{FF2B5EF4-FFF2-40B4-BE49-F238E27FC236}">
                  <a16:creationId xmlns:a16="http://schemas.microsoft.com/office/drawing/2014/main" xmlns="" id="{73380D16-8228-07E4-E903-3A95F3D91B4F}"/>
                </a:ext>
              </a:extLst>
            </p:cNvPr>
            <p:cNvSpPr/>
            <p:nvPr/>
          </p:nvSpPr>
          <p:spPr bwMode="auto">
            <a:xfrm>
              <a:off x="824594" y="4552963"/>
              <a:ext cx="900112" cy="259067"/>
            </a:xfrm>
            <a:prstGeom prst="ellipse">
              <a:avLst/>
            </a:prstGeom>
            <a:solidFill>
              <a:srgbClr val="C0C0C0">
                <a:alpha val="80000"/>
              </a:srgbClr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 typeface="Wingdings" charset="0"/>
                <a:buNone/>
                <a:tabLst/>
                <a:defRPr/>
              </a:pPr>
              <a:endParaRPr kumimoji="0" lang="en-GB" sz="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44" name="Group 74">
              <a:extLst>
                <a:ext uri="{FF2B5EF4-FFF2-40B4-BE49-F238E27FC236}">
                  <a16:creationId xmlns:a16="http://schemas.microsoft.com/office/drawing/2014/main" xmlns="" id="{453FD28E-BE28-5112-6AC8-D974B2CC86AE}"/>
                </a:ext>
              </a:extLst>
            </p:cNvPr>
            <p:cNvGrpSpPr/>
            <p:nvPr/>
          </p:nvGrpSpPr>
          <p:grpSpPr>
            <a:xfrm>
              <a:off x="885179" y="3537591"/>
              <a:ext cx="778943" cy="1131322"/>
              <a:chOff x="206214" y="4766494"/>
              <a:chExt cx="778943" cy="1131322"/>
            </a:xfrm>
          </p:grpSpPr>
          <p:sp>
            <p:nvSpPr>
              <p:cNvPr id="45" name="Oval 36">
                <a:extLst>
                  <a:ext uri="{FF2B5EF4-FFF2-40B4-BE49-F238E27FC236}">
                    <a16:creationId xmlns:a16="http://schemas.microsoft.com/office/drawing/2014/main" xmlns="" id="{F9F38D65-338A-BA32-DCA9-36FD9022ED9A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 typeface="Wingdings" charset="0"/>
                  <a:buNone/>
                  <a:tabLst/>
                  <a:defRPr/>
                </a:pPr>
                <a:endParaRPr kumimoji="0" lang="en-GB" sz="800" b="0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xmlns="" id="{BC2B6323-92AB-C363-E140-1DFF3AD9CB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1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7" name="Textfeld 46"/>
          <p:cNvSpPr txBox="1"/>
          <p:nvPr/>
        </p:nvSpPr>
        <p:spPr>
          <a:xfrm>
            <a:off x="5374248" y="2149688"/>
            <a:ext cx="1216338" cy="461665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63500" sx="20000" sy="20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800" b="1" dirty="0" err="1" smtClean="0">
                <a:solidFill>
                  <a:schemeClr val="tx2">
                    <a:lumMod val="75000"/>
                  </a:schemeClr>
                </a:solidFill>
              </a:rPr>
              <a:t>Industriehäfen</a:t>
            </a:r>
            <a:r>
              <a:rPr lang="en-GB" sz="800" b="1" dirty="0" smtClean="0">
                <a:solidFill>
                  <a:schemeClr val="tx2">
                    <a:lumMod val="75000"/>
                  </a:schemeClr>
                </a:solidFill>
              </a:rPr>
              <a:t>:  </a:t>
            </a:r>
            <a:r>
              <a:rPr lang="en-GB" sz="800" dirty="0" smtClean="0">
                <a:solidFill>
                  <a:schemeClr val="tx2">
                    <a:lumMod val="75000"/>
                  </a:schemeClr>
                </a:solidFill>
              </a:rPr>
              <a:t>CGH</a:t>
            </a:r>
            <a:r>
              <a:rPr lang="en-GB" sz="800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GB" sz="800" dirty="0" smtClean="0">
                <a:solidFill>
                  <a:schemeClr val="tx2">
                    <a:lumMod val="75000"/>
                  </a:schemeClr>
                </a:solidFill>
              </a:rPr>
              <a:t> (tanker), LH</a:t>
            </a:r>
            <a:r>
              <a:rPr lang="en-GB" sz="800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</a:p>
          <a:p>
            <a:pPr algn="r"/>
            <a:endParaRPr lang="en-GB" sz="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8" name="Group 72">
            <a:extLst>
              <a:ext uri="{FF2B5EF4-FFF2-40B4-BE49-F238E27FC236}">
                <a16:creationId xmlns:a16="http://schemas.microsoft.com/office/drawing/2014/main" xmlns="" id="{4B0E5964-0FFF-EE1F-223B-89986269B5A7}"/>
              </a:ext>
            </a:extLst>
          </p:cNvPr>
          <p:cNvGrpSpPr/>
          <p:nvPr/>
        </p:nvGrpSpPr>
        <p:grpSpPr>
          <a:xfrm>
            <a:off x="5276812" y="2103996"/>
            <a:ext cx="238618" cy="337852"/>
            <a:chOff x="824594" y="3537591"/>
            <a:chExt cx="900112" cy="1274439"/>
          </a:xfrm>
          <a:effectLst>
            <a:outerShdw blurRad="63500" sx="20000" sy="20000" algn="ctr" rotWithShape="0">
              <a:prstClr val="black">
                <a:alpha val="40000"/>
              </a:prstClr>
            </a:outerShdw>
          </a:effectLst>
        </p:grpSpPr>
        <p:sp>
          <p:nvSpPr>
            <p:cNvPr id="49" name="Oval 34">
              <a:extLst>
                <a:ext uri="{FF2B5EF4-FFF2-40B4-BE49-F238E27FC236}">
                  <a16:creationId xmlns:a16="http://schemas.microsoft.com/office/drawing/2014/main" xmlns="" id="{73380D16-8228-07E4-E903-3A95F3D91B4F}"/>
                </a:ext>
              </a:extLst>
            </p:cNvPr>
            <p:cNvSpPr/>
            <p:nvPr/>
          </p:nvSpPr>
          <p:spPr bwMode="auto">
            <a:xfrm>
              <a:off x="824594" y="4552963"/>
              <a:ext cx="900112" cy="259067"/>
            </a:xfrm>
            <a:prstGeom prst="ellipse">
              <a:avLst/>
            </a:prstGeom>
            <a:solidFill>
              <a:srgbClr val="C0C0C0">
                <a:alpha val="80000"/>
              </a:srgbClr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 typeface="Wingdings" charset="0"/>
                <a:buNone/>
                <a:tabLst/>
                <a:defRPr/>
              </a:pPr>
              <a:endParaRPr kumimoji="0" lang="en-GB" sz="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50" name="Group 74">
              <a:extLst>
                <a:ext uri="{FF2B5EF4-FFF2-40B4-BE49-F238E27FC236}">
                  <a16:creationId xmlns:a16="http://schemas.microsoft.com/office/drawing/2014/main" xmlns="" id="{453FD28E-BE28-5112-6AC8-D974B2CC86AE}"/>
                </a:ext>
              </a:extLst>
            </p:cNvPr>
            <p:cNvGrpSpPr/>
            <p:nvPr/>
          </p:nvGrpSpPr>
          <p:grpSpPr>
            <a:xfrm>
              <a:off x="885179" y="3537591"/>
              <a:ext cx="778943" cy="1131322"/>
              <a:chOff x="206214" y="4766494"/>
              <a:chExt cx="778943" cy="1131322"/>
            </a:xfrm>
          </p:grpSpPr>
          <p:sp>
            <p:nvSpPr>
              <p:cNvPr id="51" name="Oval 36">
                <a:extLst>
                  <a:ext uri="{FF2B5EF4-FFF2-40B4-BE49-F238E27FC236}">
                    <a16:creationId xmlns:a16="http://schemas.microsoft.com/office/drawing/2014/main" xmlns="" id="{F9F38D65-338A-BA32-DCA9-36FD9022ED9A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 typeface="Wingdings" charset="0"/>
                  <a:buNone/>
                  <a:tabLst/>
                  <a:defRPr/>
                </a:pPr>
                <a:endParaRPr kumimoji="0" lang="en-GB" sz="800" b="0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52" name="Freeform 26">
                <a:extLst>
                  <a:ext uri="{FF2B5EF4-FFF2-40B4-BE49-F238E27FC236}">
                    <a16:creationId xmlns:a16="http://schemas.microsoft.com/office/drawing/2014/main" xmlns="" id="{BC2B6323-92AB-C363-E140-1DFF3AD9CB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1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4" name="Group 72">
            <a:extLst>
              <a:ext uri="{FF2B5EF4-FFF2-40B4-BE49-F238E27FC236}">
                <a16:creationId xmlns:a16="http://schemas.microsoft.com/office/drawing/2014/main" xmlns="" id="{4B0E5964-0FFF-EE1F-223B-89986269B5A7}"/>
              </a:ext>
            </a:extLst>
          </p:cNvPr>
          <p:cNvGrpSpPr/>
          <p:nvPr/>
        </p:nvGrpSpPr>
        <p:grpSpPr>
          <a:xfrm>
            <a:off x="5385463" y="2412252"/>
            <a:ext cx="238618" cy="337852"/>
            <a:chOff x="824594" y="3537591"/>
            <a:chExt cx="900112" cy="1274439"/>
          </a:xfrm>
          <a:effectLst>
            <a:outerShdw blurRad="63500" sx="20000" sy="20000" algn="ctr" rotWithShape="0">
              <a:prstClr val="black">
                <a:alpha val="40000"/>
              </a:prstClr>
            </a:outerShdw>
          </a:effectLst>
        </p:grpSpPr>
        <p:sp>
          <p:nvSpPr>
            <p:cNvPr id="55" name="Oval 34">
              <a:extLst>
                <a:ext uri="{FF2B5EF4-FFF2-40B4-BE49-F238E27FC236}">
                  <a16:creationId xmlns:a16="http://schemas.microsoft.com/office/drawing/2014/main" xmlns="" id="{73380D16-8228-07E4-E903-3A95F3D91B4F}"/>
                </a:ext>
              </a:extLst>
            </p:cNvPr>
            <p:cNvSpPr/>
            <p:nvPr/>
          </p:nvSpPr>
          <p:spPr bwMode="auto">
            <a:xfrm>
              <a:off x="824594" y="4552963"/>
              <a:ext cx="900112" cy="259067"/>
            </a:xfrm>
            <a:prstGeom prst="ellipse">
              <a:avLst/>
            </a:prstGeom>
            <a:solidFill>
              <a:srgbClr val="C0C0C0">
                <a:alpha val="80000"/>
              </a:srgbClr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 typeface="Wingdings" charset="0"/>
                <a:buNone/>
                <a:tabLst/>
                <a:defRPr/>
              </a:pPr>
              <a:endParaRPr kumimoji="0" lang="en-GB" sz="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56" name="Group 74">
              <a:extLst>
                <a:ext uri="{FF2B5EF4-FFF2-40B4-BE49-F238E27FC236}">
                  <a16:creationId xmlns:a16="http://schemas.microsoft.com/office/drawing/2014/main" xmlns="" id="{453FD28E-BE28-5112-6AC8-D974B2CC86AE}"/>
                </a:ext>
              </a:extLst>
            </p:cNvPr>
            <p:cNvGrpSpPr/>
            <p:nvPr/>
          </p:nvGrpSpPr>
          <p:grpSpPr>
            <a:xfrm>
              <a:off x="885179" y="3537591"/>
              <a:ext cx="778943" cy="1131322"/>
              <a:chOff x="206214" y="4766494"/>
              <a:chExt cx="778943" cy="1131322"/>
            </a:xfrm>
          </p:grpSpPr>
          <p:sp>
            <p:nvSpPr>
              <p:cNvPr id="57" name="Oval 36">
                <a:extLst>
                  <a:ext uri="{FF2B5EF4-FFF2-40B4-BE49-F238E27FC236}">
                    <a16:creationId xmlns:a16="http://schemas.microsoft.com/office/drawing/2014/main" xmlns="" id="{F9F38D65-338A-BA32-DCA9-36FD9022ED9A}"/>
                  </a:ext>
                </a:extLst>
              </p:cNvPr>
              <p:cNvSpPr/>
              <p:nvPr/>
            </p:nvSpPr>
            <p:spPr bwMode="auto">
              <a:xfrm>
                <a:off x="268923" y="4905416"/>
                <a:ext cx="495212" cy="495212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 typeface="Wingdings" charset="0"/>
                  <a:buNone/>
                  <a:tabLst/>
                  <a:defRPr/>
                </a:pPr>
                <a:endParaRPr kumimoji="0" lang="en-GB" sz="800" b="0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58" name="Freeform 26">
                <a:extLst>
                  <a:ext uri="{FF2B5EF4-FFF2-40B4-BE49-F238E27FC236}">
                    <a16:creationId xmlns:a16="http://schemas.microsoft.com/office/drawing/2014/main" xmlns="" id="{BC2B6323-92AB-C363-E140-1DFF3AD9CB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14" y="4766494"/>
                <a:ext cx="778943" cy="1131322"/>
              </a:xfrm>
              <a:custGeom>
                <a:avLst/>
                <a:gdLst>
                  <a:gd name="T0" fmla="*/ 415 w 831"/>
                  <a:gd name="T1" fmla="*/ 1210 h 1210"/>
                  <a:gd name="T2" fmla="*/ 771 w 831"/>
                  <a:gd name="T3" fmla="*/ 632 h 1210"/>
                  <a:gd name="T4" fmla="*/ 831 w 831"/>
                  <a:gd name="T5" fmla="*/ 416 h 1210"/>
                  <a:gd name="T6" fmla="*/ 415 w 831"/>
                  <a:gd name="T7" fmla="*/ 0 h 1210"/>
                  <a:gd name="T8" fmla="*/ 0 w 831"/>
                  <a:gd name="T9" fmla="*/ 416 h 1210"/>
                  <a:gd name="T10" fmla="*/ 60 w 831"/>
                  <a:gd name="T11" fmla="*/ 632 h 1210"/>
                  <a:gd name="T12" fmla="*/ 415 w 831"/>
                  <a:gd name="T13" fmla="*/ 1210 h 1210"/>
                  <a:gd name="T14" fmla="*/ 415 w 831"/>
                  <a:gd name="T15" fmla="*/ 227 h 1210"/>
                  <a:gd name="T16" fmla="*/ 604 w 831"/>
                  <a:gd name="T17" fmla="*/ 416 h 1210"/>
                  <a:gd name="T18" fmla="*/ 415 w 831"/>
                  <a:gd name="T19" fmla="*/ 605 h 1210"/>
                  <a:gd name="T20" fmla="*/ 226 w 831"/>
                  <a:gd name="T21" fmla="*/ 416 h 1210"/>
                  <a:gd name="T22" fmla="*/ 415 w 831"/>
                  <a:gd name="T23" fmla="*/ 22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210">
                    <a:moveTo>
                      <a:pt x="415" y="1210"/>
                    </a:moveTo>
                    <a:cubicBezTo>
                      <a:pt x="771" y="632"/>
                      <a:pt x="771" y="632"/>
                      <a:pt x="771" y="632"/>
                    </a:cubicBezTo>
                    <a:cubicBezTo>
                      <a:pt x="809" y="569"/>
                      <a:pt x="831" y="495"/>
                      <a:pt x="831" y="416"/>
                    </a:cubicBezTo>
                    <a:cubicBezTo>
                      <a:pt x="831" y="186"/>
                      <a:pt x="645" y="0"/>
                      <a:pt x="415" y="0"/>
                    </a:cubicBezTo>
                    <a:cubicBezTo>
                      <a:pt x="186" y="0"/>
                      <a:pt x="0" y="186"/>
                      <a:pt x="0" y="416"/>
                    </a:cubicBezTo>
                    <a:cubicBezTo>
                      <a:pt x="0" y="495"/>
                      <a:pt x="22" y="569"/>
                      <a:pt x="60" y="632"/>
                    </a:cubicBezTo>
                    <a:lnTo>
                      <a:pt x="415" y="1210"/>
                    </a:lnTo>
                    <a:close/>
                    <a:moveTo>
                      <a:pt x="415" y="227"/>
                    </a:moveTo>
                    <a:cubicBezTo>
                      <a:pt x="520" y="227"/>
                      <a:pt x="604" y="312"/>
                      <a:pt x="604" y="416"/>
                    </a:cubicBezTo>
                    <a:cubicBezTo>
                      <a:pt x="604" y="520"/>
                      <a:pt x="520" y="605"/>
                      <a:pt x="415" y="605"/>
                    </a:cubicBezTo>
                    <a:cubicBezTo>
                      <a:pt x="311" y="605"/>
                      <a:pt x="226" y="520"/>
                      <a:pt x="226" y="416"/>
                    </a:cubicBezTo>
                    <a:cubicBezTo>
                      <a:pt x="226" y="312"/>
                      <a:pt x="311" y="227"/>
                      <a:pt x="415" y="227"/>
                    </a:cubicBezTo>
                    <a:close/>
                  </a:path>
                </a:pathLst>
              </a:custGeom>
              <a:solidFill>
                <a:srgbClr val="E30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60" name="Textplatzhalter 8"/>
          <p:cNvSpPr>
            <a:spLocks noGrp="1"/>
          </p:cNvSpPr>
          <p:nvPr>
            <p:ph type="body" sz="quarter" idx="4294967295"/>
          </p:nvPr>
        </p:nvSpPr>
        <p:spPr>
          <a:xfrm>
            <a:off x="631254" y="3977695"/>
            <a:ext cx="2641644" cy="2928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GB" sz="1000" b="1" dirty="0" smtClean="0">
                <a:latin typeface="+mn-lt"/>
              </a:rPr>
              <a:t>Bremerhaven </a:t>
            </a:r>
            <a:r>
              <a:rPr lang="en-GB" sz="800" dirty="0" smtClean="0">
                <a:latin typeface="+mn-lt"/>
              </a:rPr>
              <a:t>**</a:t>
            </a:r>
            <a:endParaRPr lang="en-GB" sz="800" dirty="0">
              <a:latin typeface="+mn-lt"/>
            </a:endParaRPr>
          </a:p>
        </p:txBody>
      </p:sp>
      <p:sp>
        <p:nvSpPr>
          <p:cNvPr id="61" name="Textplatzhalter 8"/>
          <p:cNvSpPr>
            <a:spLocks noGrp="1"/>
          </p:cNvSpPr>
          <p:nvPr>
            <p:ph type="body" sz="quarter" idx="4294967295"/>
          </p:nvPr>
        </p:nvSpPr>
        <p:spPr>
          <a:xfrm>
            <a:off x="3586754" y="3964144"/>
            <a:ext cx="2929462" cy="292854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GB" sz="1000" b="1" dirty="0" smtClean="0">
                <a:latin typeface="+mn-lt"/>
              </a:rPr>
              <a:t>Bremen </a:t>
            </a:r>
            <a:r>
              <a:rPr lang="en-GB" sz="800" dirty="0" smtClean="0">
                <a:latin typeface="+mn-lt"/>
              </a:rPr>
              <a:t>**</a:t>
            </a:r>
            <a:endParaRPr lang="en-GB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438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14:warp dir="i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0985" y="1995686"/>
            <a:ext cx="5361235" cy="35741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3000">
                <a:schemeClr val="bg1"/>
              </a:gs>
              <a:gs pos="40000">
                <a:srgbClr val="F0F4FA"/>
              </a:gs>
              <a:gs pos="83000">
                <a:schemeClr val="accent1">
                  <a:tint val="23500"/>
                  <a:satMod val="160000"/>
                  <a:alpha val="35000"/>
                </a:schemeClr>
              </a:gs>
            </a:gsLst>
            <a:lin ang="5400000" scaled="0"/>
          </a:gradFill>
          <a:effectLst>
            <a:softEdge rad="635000"/>
          </a:effectLst>
        </p:spPr>
      </p:pic>
      <p:sp>
        <p:nvSpPr>
          <p:cNvPr id="23" name="Ellipse 31"/>
          <p:cNvSpPr/>
          <p:nvPr/>
        </p:nvSpPr>
        <p:spPr>
          <a:xfrm>
            <a:off x="-828600" y="-740618"/>
            <a:ext cx="7272000" cy="7272000"/>
          </a:xfrm>
          <a:prstGeom prst="ellipse">
            <a:avLst/>
          </a:prstGeom>
          <a:solidFill>
            <a:srgbClr val="C0C0C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12576" y="915566"/>
            <a:ext cx="4422490" cy="4422490"/>
          </a:xfrm>
          <a:prstGeom prst="rect">
            <a:avLst/>
          </a:prstGeom>
          <a:solidFill>
            <a:srgbClr val="00B050">
              <a:alpha val="0"/>
            </a:srgbClr>
          </a:solidFill>
        </p:spPr>
      </p:pic>
      <p:sp>
        <p:nvSpPr>
          <p:cNvPr id="18" name="Rechteck 17"/>
          <p:cNvSpPr/>
          <p:nvPr/>
        </p:nvSpPr>
        <p:spPr>
          <a:xfrm>
            <a:off x="437809" y="851509"/>
            <a:ext cx="2376000" cy="504000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9" name="Rechteck 18"/>
          <p:cNvSpPr/>
          <p:nvPr/>
        </p:nvSpPr>
        <p:spPr>
          <a:xfrm>
            <a:off x="437809" y="1307576"/>
            <a:ext cx="4536000" cy="504000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16630" y="555526"/>
            <a:ext cx="8727370" cy="2545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400" cap="all" dirty="0" smtClean="0">
              <a:latin typeface="Monsera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3000" cap="all" dirty="0" smtClean="0">
                <a:solidFill>
                  <a:schemeClr val="bg1"/>
                </a:solidFill>
              </a:rPr>
              <a:t>PREPARING </a:t>
            </a:r>
            <a:br>
              <a:rPr lang="en-US" sz="3000" cap="all" dirty="0" smtClean="0">
                <a:solidFill>
                  <a:schemeClr val="bg1"/>
                </a:solidFill>
              </a:rPr>
            </a:br>
            <a:r>
              <a:rPr lang="en-US" sz="3000" b="1" cap="all" dirty="0" smtClean="0">
                <a:solidFill>
                  <a:schemeClr val="bg1"/>
                </a:solidFill>
              </a:rPr>
              <a:t>FOR </a:t>
            </a:r>
            <a:r>
              <a:rPr lang="en-US" sz="3000" b="1" cap="all" dirty="0">
                <a:solidFill>
                  <a:schemeClr val="bg1"/>
                </a:solidFill>
              </a:rPr>
              <a:t>THE FUTURE NOW</a:t>
            </a:r>
            <a:r>
              <a:rPr lang="de-DE" sz="3000" b="1" cap="all" dirty="0" smtClean="0">
                <a:solidFill>
                  <a:schemeClr val="bg1"/>
                </a:solidFill>
                <a:latin typeface="Monserat"/>
              </a:rPr>
              <a:t/>
            </a:r>
            <a:br>
              <a:rPr lang="de-DE" sz="3000" b="1" cap="all" dirty="0" smtClean="0">
                <a:solidFill>
                  <a:schemeClr val="bg1"/>
                </a:solidFill>
                <a:latin typeface="Monserat"/>
              </a:rPr>
            </a:br>
            <a:endParaRPr lang="de-DE" sz="3000" b="1" cap="all" dirty="0" smtClean="0">
              <a:solidFill>
                <a:schemeClr val="bg1"/>
              </a:solidFill>
              <a:latin typeface="Monserat"/>
            </a:endParaRPr>
          </a:p>
        </p:txBody>
      </p:sp>
      <p:sp>
        <p:nvSpPr>
          <p:cNvPr id="13" name="Textplatzhalter 3"/>
          <p:cNvSpPr txBox="1">
            <a:spLocks/>
          </p:cNvSpPr>
          <p:nvPr/>
        </p:nvSpPr>
        <p:spPr>
          <a:xfrm>
            <a:off x="472008" y="2283718"/>
            <a:ext cx="4676056" cy="11251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Monserat"/>
              </a:rPr>
              <a:t>We have launched a large number of </a:t>
            </a:r>
            <a:r>
              <a:rPr lang="en-US" sz="2000" b="1" dirty="0">
                <a:latin typeface="Monserat"/>
              </a:rPr>
              <a:t>projects</a:t>
            </a:r>
            <a:r>
              <a:rPr lang="en-US" sz="2000" dirty="0">
                <a:latin typeface="Monserat"/>
              </a:rPr>
              <a:t> to ensure that the ports of Bremen are </a:t>
            </a:r>
            <a:r>
              <a:rPr lang="en-US" sz="2000" dirty="0" smtClean="0">
                <a:latin typeface="Monserat"/>
              </a:rPr>
              <a:t>prepared for the future.</a:t>
            </a:r>
            <a:endParaRPr lang="de-DE" sz="2000" b="1" dirty="0" smtClean="0">
              <a:latin typeface="Monserat"/>
            </a:endParaRPr>
          </a:p>
        </p:txBody>
      </p:sp>
      <p:sp>
        <p:nvSpPr>
          <p:cNvPr id="14" name="Ellipse 31"/>
          <p:cNvSpPr/>
          <p:nvPr/>
        </p:nvSpPr>
        <p:spPr>
          <a:xfrm>
            <a:off x="6451183" y="761381"/>
            <a:ext cx="1865293" cy="1781005"/>
          </a:xfrm>
          <a:prstGeom prst="ellipse">
            <a:avLst/>
          </a:prstGeom>
          <a:solidFill>
            <a:srgbClr val="00B05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ysClr val="windowText" lastClr="000000"/>
                </a:solidFill>
              </a:rPr>
              <a:t/>
            </a:r>
            <a:br>
              <a:rPr lang="de-DE" sz="1500" dirty="0">
                <a:solidFill>
                  <a:sysClr val="windowText" lastClr="000000"/>
                </a:solidFill>
              </a:rPr>
            </a:br>
            <a:r>
              <a:rPr lang="de-DE" sz="1500" dirty="0">
                <a:solidFill>
                  <a:sysClr val="windowText" lastClr="000000"/>
                </a:solidFill>
              </a:rPr>
              <a:t/>
            </a:r>
            <a:br>
              <a:rPr lang="de-DE" sz="1500" dirty="0">
                <a:solidFill>
                  <a:sysClr val="windowText" lastClr="000000"/>
                </a:solidFill>
              </a:rPr>
            </a:br>
            <a:r>
              <a:rPr lang="de-DE" sz="1500" dirty="0">
                <a:solidFill>
                  <a:sysClr val="windowText" lastClr="000000"/>
                </a:solidFill>
              </a:rPr>
              <a:t/>
            </a:r>
            <a:br>
              <a:rPr lang="de-DE" sz="1500" dirty="0">
                <a:solidFill>
                  <a:sysClr val="windowText" lastClr="000000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hydrogen economy development opportunities</a:t>
            </a:r>
          </a:p>
        </p:txBody>
      </p:sp>
      <p:pic>
        <p:nvPicPr>
          <p:cNvPr id="16" name="Picture 3" descr="B:\Marketing\Fotos-PR-Marketing\03_Logos\bremenports\Logo\CI_eps\bp_weis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55" y="4680347"/>
            <a:ext cx="1343805" cy="339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lipse 31"/>
          <p:cNvSpPr/>
          <p:nvPr/>
        </p:nvSpPr>
        <p:spPr>
          <a:xfrm>
            <a:off x="6590549" y="2739185"/>
            <a:ext cx="1746009" cy="1704773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ysClr val="windowText" lastClr="000000"/>
                </a:solidFill>
                <a:latin typeface="Monserat"/>
              </a:rPr>
              <a:t/>
            </a:r>
            <a:br>
              <a:rPr lang="de-DE" sz="1600" dirty="0" smtClean="0">
                <a:solidFill>
                  <a:sysClr val="windowText" lastClr="000000"/>
                </a:solidFill>
                <a:latin typeface="Monserat"/>
              </a:rPr>
            </a:br>
            <a:r>
              <a:rPr lang="de-DE" sz="1600" dirty="0" smtClean="0">
                <a:solidFill>
                  <a:sysClr val="windowText" lastClr="000000"/>
                </a:solidFill>
                <a:latin typeface="Monserat"/>
              </a:rPr>
              <a:t/>
            </a:r>
            <a:br>
              <a:rPr lang="de-DE" sz="1600" dirty="0" smtClean="0">
                <a:solidFill>
                  <a:sysClr val="windowText" lastClr="000000"/>
                </a:solidFill>
                <a:latin typeface="Monserat"/>
              </a:rPr>
            </a:br>
            <a:r>
              <a:rPr lang="de-DE" sz="1600" dirty="0" smtClean="0">
                <a:solidFill>
                  <a:sysClr val="windowText" lastClr="000000"/>
                </a:solidFill>
                <a:latin typeface="Monserat"/>
              </a:rPr>
              <a:t/>
            </a:r>
            <a:br>
              <a:rPr lang="de-DE" sz="1600" dirty="0" smtClean="0">
                <a:solidFill>
                  <a:sysClr val="windowText" lastClr="000000"/>
                </a:solidFill>
                <a:latin typeface="Monserat"/>
              </a:rPr>
            </a:br>
            <a:r>
              <a:rPr lang="de-DE" sz="1400" dirty="0">
                <a:solidFill>
                  <a:sysClr val="windowText" lastClr="000000"/>
                </a:solidFill>
                <a:latin typeface="Monserat"/>
              </a:rPr>
              <a:t>sH</a:t>
            </a:r>
            <a:r>
              <a:rPr lang="de-DE" sz="1050" dirty="0">
                <a:solidFill>
                  <a:sysClr val="windowText" lastClr="000000"/>
                </a:solidFill>
                <a:latin typeface="Monserat"/>
              </a:rPr>
              <a:t>2</a:t>
            </a:r>
            <a:r>
              <a:rPr lang="de-DE" sz="1400" dirty="0">
                <a:solidFill>
                  <a:sysClr val="windowText" lastClr="000000"/>
                </a:solidFill>
                <a:latin typeface="Monserat"/>
              </a:rPr>
              <a:t>UNTER</a:t>
            </a:r>
          </a:p>
        </p:txBody>
      </p:sp>
      <p:sp>
        <p:nvSpPr>
          <p:cNvPr id="25" name="Ellipse 31"/>
          <p:cNvSpPr/>
          <p:nvPr/>
        </p:nvSpPr>
        <p:spPr>
          <a:xfrm>
            <a:off x="5148135" y="1814932"/>
            <a:ext cx="1929694" cy="1884120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 smtClean="0">
                <a:solidFill>
                  <a:sysClr val="windowText" lastClr="000000"/>
                </a:solidFill>
              </a:rPr>
              <a:t/>
            </a:r>
            <a:br>
              <a:rPr lang="de-DE" sz="1500" dirty="0" smtClean="0">
                <a:solidFill>
                  <a:sysClr val="windowText" lastClr="000000"/>
                </a:solidFill>
              </a:rPr>
            </a:br>
            <a:r>
              <a:rPr lang="de-DE" sz="1500" dirty="0" smtClean="0">
                <a:solidFill>
                  <a:sysClr val="windowText" lastClr="000000"/>
                </a:solidFill>
              </a:rPr>
              <a:t/>
            </a:r>
            <a:br>
              <a:rPr lang="de-DE" sz="1500" dirty="0" smtClean="0">
                <a:solidFill>
                  <a:sysClr val="windowText" lastClr="000000"/>
                </a:solidFill>
              </a:rPr>
            </a:br>
            <a:r>
              <a:rPr lang="de-DE" sz="1500" dirty="0" smtClean="0">
                <a:solidFill>
                  <a:sysClr val="windowText" lastClr="000000"/>
                </a:solidFill>
              </a:rPr>
              <a:t/>
            </a:r>
            <a:br>
              <a:rPr lang="de-DE" sz="1500" dirty="0" smtClean="0">
                <a:solidFill>
                  <a:sysClr val="windowText" lastClr="000000"/>
                </a:solidFill>
              </a:rPr>
            </a:br>
            <a:r>
              <a:rPr lang="de-DE" sz="1400" dirty="0" err="1" smtClean="0">
                <a:solidFill>
                  <a:schemeClr val="tx1"/>
                </a:solidFill>
                <a:latin typeface="Monserat"/>
              </a:rPr>
              <a:t>fishery-port</a:t>
            </a:r>
            <a:r>
              <a:rPr lang="de-DE" sz="1400" dirty="0" smtClean="0">
                <a:solidFill>
                  <a:schemeClr val="tx1"/>
                </a:solidFill>
                <a:latin typeface="Monserat"/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  <a:latin typeface="Monserat"/>
              </a:rPr>
              <a:t>capability</a:t>
            </a:r>
            <a:r>
              <a:rPr lang="de-DE" sz="1400" dirty="0" smtClean="0">
                <a:solidFill>
                  <a:schemeClr val="tx1"/>
                </a:solidFill>
                <a:latin typeface="Monserat"/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  <a:latin typeface="Monserat"/>
              </a:rPr>
              <a:t>study</a:t>
            </a:r>
            <a:endParaRPr lang="de-DE" sz="1400" dirty="0">
              <a:solidFill>
                <a:schemeClr val="tx1"/>
              </a:solidFill>
              <a:latin typeface="Monserat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638" y="2058799"/>
            <a:ext cx="654545" cy="65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:\Marketing\Arbeitsdateien\!Marketing NEU ab 2022\Internes Marketing\Präsentationen\Grafiken\zuhaus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88" y="465998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7752" y="915566"/>
            <a:ext cx="612153" cy="61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4864" y="3034106"/>
            <a:ext cx="749504" cy="74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6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arp dir="in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31"/>
          <p:cNvSpPr/>
          <p:nvPr/>
        </p:nvSpPr>
        <p:spPr>
          <a:xfrm>
            <a:off x="251521" y="195486"/>
            <a:ext cx="8714584" cy="4824536"/>
          </a:xfrm>
          <a:prstGeom prst="rect">
            <a:avLst/>
          </a:prstGeom>
          <a:solidFill>
            <a:srgbClr val="C0C0C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/>
              <a:t> </a:t>
            </a:r>
            <a:endParaRPr lang="en-GB" sz="1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FD988EE1-A8C7-F941-28ED-6ABB18BA05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2" b="2875"/>
          <a:stretch/>
        </p:blipFill>
        <p:spPr>
          <a:xfrm>
            <a:off x="611560" y="699542"/>
            <a:ext cx="7272808" cy="4189253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465927" y="200444"/>
            <a:ext cx="7066980" cy="61555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GB" sz="1200" b="1" dirty="0" smtClean="0"/>
              <a:t>Capability study </a:t>
            </a:r>
            <a:r>
              <a:rPr lang="en-GB" sz="1200" b="1" dirty="0"/>
              <a:t>for </a:t>
            </a:r>
            <a:r>
              <a:rPr lang="en-GB" sz="1200" b="1" dirty="0" smtClean="0"/>
              <a:t>the southern </a:t>
            </a:r>
            <a:r>
              <a:rPr lang="en-GB" sz="1200" b="1" dirty="0"/>
              <a:t>f</a:t>
            </a:r>
            <a:r>
              <a:rPr lang="en-GB" sz="1200" b="1" dirty="0" smtClean="0"/>
              <a:t>ishery-port in Bremerhaven</a:t>
            </a:r>
          </a:p>
          <a:p>
            <a:r>
              <a:rPr lang="en-GB" sz="1200" dirty="0" smtClean="0"/>
              <a:t>Development area in Bremerhaven’s south</a:t>
            </a:r>
          </a:p>
          <a:p>
            <a:endParaRPr lang="en-GB" sz="10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-47950"/>
            <a:ext cx="1539580" cy="153958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87525" y="4979372"/>
            <a:ext cx="900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rgbClr val="C0C0C0"/>
                </a:solidFill>
              </a:rPr>
              <a:t>© bremenports</a:t>
            </a:r>
            <a:endParaRPr lang="en-GB" sz="600" dirty="0">
              <a:solidFill>
                <a:srgbClr val="C0C0C0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57615EA9-8AB5-81E5-D01D-05CD7B3E8764}"/>
              </a:ext>
            </a:extLst>
          </p:cNvPr>
          <p:cNvSpPr txBox="1"/>
          <p:nvPr/>
        </p:nvSpPr>
        <p:spPr>
          <a:xfrm>
            <a:off x="2994003" y="1347614"/>
            <a:ext cx="1508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prstClr val="white"/>
                </a:solidFill>
                <a:highlight>
                  <a:srgbClr val="1C4999"/>
                </a:highlight>
              </a:rPr>
              <a:t>Western </a:t>
            </a:r>
            <a:r>
              <a:rPr lang="de-DE" sz="1400" b="1" dirty="0" err="1">
                <a:solidFill>
                  <a:prstClr val="white"/>
                </a:solidFill>
                <a:highlight>
                  <a:srgbClr val="1C4999"/>
                </a:highlight>
              </a:rPr>
              <a:t>fishery-port</a:t>
            </a:r>
            <a:endParaRPr lang="de-DE" sz="1400" b="1" dirty="0" smtClean="0">
              <a:solidFill>
                <a:prstClr val="white"/>
              </a:solidFill>
              <a:highlight>
                <a:srgbClr val="1C4999"/>
              </a:highlight>
            </a:endParaRPr>
          </a:p>
          <a:p>
            <a:pPr algn="ctr"/>
            <a:r>
              <a:rPr lang="de-DE" sz="1400" b="1" dirty="0" smtClean="0">
                <a:solidFill>
                  <a:prstClr val="white"/>
                </a:solidFill>
                <a:highlight>
                  <a:srgbClr val="1C4999"/>
                </a:highlight>
              </a:rPr>
              <a:t>134 ha</a:t>
            </a:r>
            <a:endParaRPr lang="de-DE" sz="1400" b="1" dirty="0">
              <a:solidFill>
                <a:prstClr val="white"/>
              </a:solidFill>
              <a:highlight>
                <a:srgbClr val="1C4999"/>
              </a:highlight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A856D4A7-51E1-AA12-1B7D-7A35B9807208}"/>
              </a:ext>
            </a:extLst>
          </p:cNvPr>
          <p:cNvSpPr txBox="1"/>
          <p:nvPr/>
        </p:nvSpPr>
        <p:spPr>
          <a:xfrm>
            <a:off x="1835696" y="2678768"/>
            <a:ext cx="1268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prstClr val="white"/>
                </a:solidFill>
                <a:highlight>
                  <a:srgbClr val="1C4999"/>
                </a:highlight>
              </a:rPr>
              <a:t>Lune</a:t>
            </a:r>
            <a:r>
              <a:rPr lang="de-DE" sz="1400" b="1" dirty="0" smtClean="0">
                <a:solidFill>
                  <a:prstClr val="white"/>
                </a:solidFill>
                <a:highlight>
                  <a:srgbClr val="1C4999"/>
                </a:highlight>
              </a:rPr>
              <a:t> Delta 94 ha</a:t>
            </a:r>
            <a:endParaRPr lang="de-DE" sz="1400" b="1" dirty="0">
              <a:solidFill>
                <a:prstClr val="white"/>
              </a:solidFill>
              <a:highlight>
                <a:srgbClr val="1C4999"/>
              </a:highlight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355BB1DA-78E1-4071-8942-B9B64FC550B3}"/>
              </a:ext>
            </a:extLst>
          </p:cNvPr>
          <p:cNvSpPr txBox="1"/>
          <p:nvPr/>
        </p:nvSpPr>
        <p:spPr>
          <a:xfrm>
            <a:off x="4453865" y="3507854"/>
            <a:ext cx="12687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prstClr val="white"/>
                </a:solidFill>
                <a:highlight>
                  <a:srgbClr val="1C4999"/>
                </a:highlight>
              </a:rPr>
              <a:t>Luneort</a:t>
            </a:r>
            <a:r>
              <a:rPr lang="de-DE" sz="1400" b="1" dirty="0">
                <a:solidFill>
                  <a:prstClr val="white"/>
                </a:solidFill>
                <a:highlight>
                  <a:srgbClr val="1C4999"/>
                </a:highlight>
              </a:rPr>
              <a:t>/ </a:t>
            </a:r>
            <a:r>
              <a:rPr lang="de-DE" sz="1400" b="1" dirty="0" err="1" smtClean="0">
                <a:solidFill>
                  <a:prstClr val="white"/>
                </a:solidFill>
                <a:highlight>
                  <a:srgbClr val="1C4999"/>
                </a:highlight>
              </a:rPr>
              <a:t>Reithufer</a:t>
            </a:r>
            <a:r>
              <a:rPr lang="de-DE" sz="1400" b="1" dirty="0" smtClean="0">
                <a:solidFill>
                  <a:prstClr val="white"/>
                </a:solidFill>
                <a:highlight>
                  <a:srgbClr val="1C4999"/>
                </a:highlight>
              </a:rPr>
              <a:t> </a:t>
            </a:r>
          </a:p>
          <a:p>
            <a:pPr algn="ctr"/>
            <a:r>
              <a:rPr lang="de-DE" sz="1400" b="1" dirty="0" smtClean="0">
                <a:solidFill>
                  <a:prstClr val="white"/>
                </a:solidFill>
                <a:highlight>
                  <a:srgbClr val="1C4999"/>
                </a:highlight>
              </a:rPr>
              <a:t>38 ha</a:t>
            </a:r>
            <a:endParaRPr lang="de-DE" sz="1400" b="1" dirty="0">
              <a:solidFill>
                <a:prstClr val="white"/>
              </a:solidFill>
              <a:highlight>
                <a:srgbClr val="1C4999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742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0">
        <p14:warp dir="i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nserat/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723</Words>
  <Application>Microsoft Office PowerPoint</Application>
  <PresentationFormat>Bildschirmpräsentation (16:9)</PresentationFormat>
  <Paragraphs>155</Paragraphs>
  <Slides>15</Slides>
  <Notes>15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Larissa</vt:lpstr>
      <vt:lpstr>Bremerhaven‘s  Energy Port</vt:lpstr>
      <vt:lpstr>PowerPoint-Präsentation</vt:lpstr>
      <vt:lpstr>ENERGY PORT BREMERHAVEN The port as energy hub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 gemeinsam  sind wir stark</dc:title>
  <dc:creator>Catalbas, Inga</dc:creator>
  <cp:lastModifiedBy>Gröner, Nicole</cp:lastModifiedBy>
  <cp:revision>317</cp:revision>
  <cp:lastPrinted>2023-08-03T08:56:52Z</cp:lastPrinted>
  <dcterms:created xsi:type="dcterms:W3CDTF">2022-02-23T19:09:30Z</dcterms:created>
  <dcterms:modified xsi:type="dcterms:W3CDTF">2023-08-14T07:42:29Z</dcterms:modified>
</cp:coreProperties>
</file>